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411" y="1267805"/>
            <a:ext cx="2730469" cy="133783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9770"/>
            <a:ext cx="2132491" cy="131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1612" y="2765850"/>
            <a:ext cx="5610175" cy="1453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24453" y="4637188"/>
            <a:ext cx="7844493" cy="1146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AA18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A18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A18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A18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108" y="1010242"/>
            <a:ext cx="1998381" cy="4735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4068" y="1557528"/>
            <a:ext cx="9606280" cy="0"/>
          </a:xfrm>
          <a:custGeom>
            <a:avLst/>
            <a:gdLst/>
            <a:ahLst/>
            <a:cxnLst/>
            <a:rect l="l" t="t" r="r" b="b"/>
            <a:pathLst>
              <a:path w="9606280" h="0">
                <a:moveTo>
                  <a:pt x="0" y="0"/>
                </a:moveTo>
                <a:lnTo>
                  <a:pt x="9605771" y="0"/>
                </a:lnTo>
              </a:path>
            </a:pathLst>
          </a:custGeom>
          <a:ln w="6096">
            <a:solidFill>
              <a:srgbClr val="6EB8C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3108" y="1010242"/>
            <a:ext cx="1998381" cy="47359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4068" y="1557528"/>
            <a:ext cx="9606280" cy="0"/>
          </a:xfrm>
          <a:custGeom>
            <a:avLst/>
            <a:gdLst/>
            <a:ahLst/>
            <a:cxnLst/>
            <a:rect l="l" t="t" r="r" b="b"/>
            <a:pathLst>
              <a:path w="9606280" h="0">
                <a:moveTo>
                  <a:pt x="0" y="0"/>
                </a:moveTo>
                <a:lnTo>
                  <a:pt x="9605771" y="0"/>
                </a:lnTo>
              </a:path>
            </a:pathLst>
          </a:custGeom>
          <a:ln w="6096">
            <a:solidFill>
              <a:srgbClr val="6EB8CA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074994"/>
            <a:ext cx="1866664" cy="17113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2643" y="1738222"/>
            <a:ext cx="7499350" cy="95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A1816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62114" y="2661976"/>
            <a:ext cx="6769170" cy="3210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739337" y="6511178"/>
            <a:ext cx="411479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" b="0" i="0">
                <a:solidFill>
                  <a:srgbClr val="0F5495"/>
                </a:solidFill>
                <a:latin typeface="Verdana"/>
                <a:cs typeface="Verdana"/>
              </a:defRPr>
            </a:lvl1pPr>
          </a:lstStyle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-cancer.fr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-cancer.fr/Comprendre-prevenir-depister/Se-faire-" TargetMode="External"/><Relationship Id="rId3" Type="http://schemas.openxmlformats.org/officeDocument/2006/relationships/hyperlink" Target="http://www.e-cancer.fr/Patients-et-proches/Les-cancers/Cancer-du-colon/Les-" TargetMode="Externa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d-QbSEQSH2k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2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9405" y="4637188"/>
            <a:ext cx="5812155" cy="426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600" spc="-80">
                <a:solidFill>
                  <a:srgbClr val="AA1816"/>
                </a:solidFill>
                <a:latin typeface="Verdana"/>
                <a:cs typeface="Verdana"/>
              </a:rPr>
              <a:t>T</a:t>
            </a:r>
            <a:r>
              <a:rPr dirty="0" sz="2600" spc="45">
                <a:solidFill>
                  <a:srgbClr val="AA1816"/>
                </a:solidFill>
                <a:latin typeface="Verdana"/>
                <a:cs typeface="Verdana"/>
              </a:rPr>
              <a:t>o</a:t>
            </a:r>
            <a:r>
              <a:rPr dirty="0" sz="2600" spc="110">
                <a:solidFill>
                  <a:srgbClr val="AA1816"/>
                </a:solidFill>
                <a:latin typeface="Verdana"/>
                <a:cs typeface="Verdana"/>
              </a:rPr>
              <a:t>u</a:t>
            </a:r>
            <a:r>
              <a:rPr dirty="0" sz="2600" spc="-70">
                <a:solidFill>
                  <a:srgbClr val="AA1816"/>
                </a:solidFill>
                <a:latin typeface="Verdana"/>
                <a:cs typeface="Verdana"/>
              </a:rPr>
              <a:t>s</a:t>
            </a:r>
            <a:r>
              <a:rPr dirty="0" sz="2600" spc="-204">
                <a:solidFill>
                  <a:srgbClr val="AA1816"/>
                </a:solidFill>
                <a:latin typeface="Verdana"/>
                <a:cs typeface="Verdana"/>
              </a:rPr>
              <a:t> </a:t>
            </a:r>
            <a:r>
              <a:rPr dirty="0" sz="2600" spc="114">
                <a:solidFill>
                  <a:srgbClr val="AA1816"/>
                </a:solidFill>
                <a:latin typeface="Verdana"/>
                <a:cs typeface="Verdana"/>
              </a:rPr>
              <a:t>c</a:t>
            </a:r>
            <a:r>
              <a:rPr dirty="0" sz="2600" spc="45">
                <a:solidFill>
                  <a:srgbClr val="AA1816"/>
                </a:solidFill>
                <a:latin typeface="Verdana"/>
                <a:cs typeface="Verdana"/>
              </a:rPr>
              <a:t>o</a:t>
            </a:r>
            <a:r>
              <a:rPr dirty="0" sz="2600" spc="135">
                <a:solidFill>
                  <a:srgbClr val="AA1816"/>
                </a:solidFill>
                <a:latin typeface="Verdana"/>
                <a:cs typeface="Verdana"/>
              </a:rPr>
              <a:t>n</a:t>
            </a:r>
            <a:r>
              <a:rPr dirty="0" sz="2600" spc="114">
                <a:solidFill>
                  <a:srgbClr val="AA1816"/>
                </a:solidFill>
                <a:latin typeface="Verdana"/>
                <a:cs typeface="Verdana"/>
              </a:rPr>
              <a:t>c</a:t>
            </a:r>
            <a:r>
              <a:rPr dirty="0" sz="2600" spc="20">
                <a:solidFill>
                  <a:srgbClr val="AA1816"/>
                </a:solidFill>
                <a:latin typeface="Verdana"/>
                <a:cs typeface="Verdana"/>
              </a:rPr>
              <a:t>e</a:t>
            </a:r>
            <a:r>
              <a:rPr dirty="0" sz="2600" spc="-40">
                <a:solidFill>
                  <a:srgbClr val="AA1816"/>
                </a:solidFill>
                <a:latin typeface="Verdana"/>
                <a:cs typeface="Verdana"/>
              </a:rPr>
              <a:t>r</a:t>
            </a:r>
            <a:r>
              <a:rPr dirty="0" sz="2600" spc="110">
                <a:solidFill>
                  <a:srgbClr val="AA1816"/>
                </a:solidFill>
                <a:latin typeface="Verdana"/>
                <a:cs typeface="Verdana"/>
              </a:rPr>
              <a:t>n</a:t>
            </a:r>
            <a:r>
              <a:rPr dirty="0" sz="2600" spc="20">
                <a:solidFill>
                  <a:srgbClr val="AA1816"/>
                </a:solidFill>
                <a:latin typeface="Verdana"/>
                <a:cs typeface="Verdana"/>
              </a:rPr>
              <a:t>é</a:t>
            </a:r>
            <a:r>
              <a:rPr dirty="0" sz="2600" spc="-70">
                <a:solidFill>
                  <a:srgbClr val="AA1816"/>
                </a:solidFill>
                <a:latin typeface="Verdana"/>
                <a:cs typeface="Verdana"/>
              </a:rPr>
              <a:t>s</a:t>
            </a:r>
            <a:r>
              <a:rPr dirty="0" sz="2600" spc="-204">
                <a:solidFill>
                  <a:srgbClr val="AA1816"/>
                </a:solidFill>
                <a:latin typeface="Verdana"/>
                <a:cs typeface="Verdana"/>
              </a:rPr>
              <a:t> </a:t>
            </a:r>
            <a:r>
              <a:rPr dirty="0" sz="2600" spc="-390">
                <a:solidFill>
                  <a:srgbClr val="AA1816"/>
                </a:solidFill>
                <a:latin typeface="Verdana"/>
                <a:cs typeface="Verdana"/>
              </a:rPr>
              <a:t>,</a:t>
            </a:r>
            <a:r>
              <a:rPr dirty="0" sz="2600" spc="-210">
                <a:solidFill>
                  <a:srgbClr val="AA1816"/>
                </a:solidFill>
                <a:latin typeface="Verdana"/>
                <a:cs typeface="Verdana"/>
              </a:rPr>
              <a:t> </a:t>
            </a:r>
            <a:r>
              <a:rPr dirty="0" sz="2600" spc="20">
                <a:solidFill>
                  <a:srgbClr val="AA1816"/>
                </a:solidFill>
                <a:latin typeface="Verdana"/>
                <a:cs typeface="Verdana"/>
              </a:rPr>
              <a:t>t</a:t>
            </a:r>
            <a:r>
              <a:rPr dirty="0" sz="2600" spc="70">
                <a:solidFill>
                  <a:srgbClr val="AA1816"/>
                </a:solidFill>
                <a:latin typeface="Verdana"/>
                <a:cs typeface="Verdana"/>
              </a:rPr>
              <a:t>o</a:t>
            </a:r>
            <a:r>
              <a:rPr dirty="0" sz="2600" spc="110">
                <a:solidFill>
                  <a:srgbClr val="AA1816"/>
                </a:solidFill>
                <a:latin typeface="Verdana"/>
                <a:cs typeface="Verdana"/>
              </a:rPr>
              <a:t>u</a:t>
            </a:r>
            <a:r>
              <a:rPr dirty="0" sz="2600" spc="-70">
                <a:solidFill>
                  <a:srgbClr val="AA1816"/>
                </a:solidFill>
                <a:latin typeface="Verdana"/>
                <a:cs typeface="Verdana"/>
              </a:rPr>
              <a:t>s</a:t>
            </a:r>
            <a:r>
              <a:rPr dirty="0" sz="2600" spc="-229">
                <a:solidFill>
                  <a:srgbClr val="AA1816"/>
                </a:solidFill>
                <a:latin typeface="Verdana"/>
                <a:cs typeface="Verdana"/>
              </a:rPr>
              <a:t> </a:t>
            </a:r>
            <a:r>
              <a:rPr dirty="0" sz="2600" spc="250">
                <a:solidFill>
                  <a:srgbClr val="AA1816"/>
                </a:solidFill>
                <a:latin typeface="Verdana"/>
                <a:cs typeface="Verdana"/>
              </a:rPr>
              <a:t>m</a:t>
            </a:r>
            <a:r>
              <a:rPr dirty="0" sz="2600" spc="70">
                <a:solidFill>
                  <a:srgbClr val="AA1816"/>
                </a:solidFill>
                <a:latin typeface="Verdana"/>
                <a:cs typeface="Verdana"/>
              </a:rPr>
              <a:t>o</a:t>
            </a:r>
            <a:r>
              <a:rPr dirty="0" sz="2600" spc="135">
                <a:solidFill>
                  <a:srgbClr val="AA1816"/>
                </a:solidFill>
                <a:latin typeface="Verdana"/>
                <a:cs typeface="Verdana"/>
              </a:rPr>
              <a:t>b</a:t>
            </a:r>
            <a:r>
              <a:rPr dirty="0" sz="2600" spc="-10">
                <a:solidFill>
                  <a:srgbClr val="AA1816"/>
                </a:solidFill>
                <a:latin typeface="Verdana"/>
                <a:cs typeface="Verdana"/>
              </a:rPr>
              <a:t>ili</a:t>
            </a:r>
            <a:r>
              <a:rPr dirty="0" sz="2600" spc="-70">
                <a:solidFill>
                  <a:srgbClr val="AA1816"/>
                </a:solidFill>
                <a:latin typeface="Verdana"/>
                <a:cs typeface="Verdana"/>
              </a:rPr>
              <a:t>s</a:t>
            </a:r>
            <a:r>
              <a:rPr dirty="0" sz="2600" spc="20">
                <a:solidFill>
                  <a:srgbClr val="AA1816"/>
                </a:solidFill>
                <a:latin typeface="Verdana"/>
                <a:cs typeface="Verdana"/>
              </a:rPr>
              <a:t>é</a:t>
            </a:r>
            <a:r>
              <a:rPr dirty="0" sz="2600" spc="-70">
                <a:solidFill>
                  <a:srgbClr val="AA1816"/>
                </a:solidFill>
                <a:latin typeface="Verdana"/>
                <a:cs typeface="Verdana"/>
              </a:rPr>
              <a:t>s</a:t>
            </a:r>
            <a:r>
              <a:rPr dirty="0" sz="2600" spc="-180">
                <a:solidFill>
                  <a:srgbClr val="AA1816"/>
                </a:solidFill>
                <a:latin typeface="Verdana"/>
                <a:cs typeface="Verdana"/>
              </a:rPr>
              <a:t> </a:t>
            </a:r>
            <a:r>
              <a:rPr dirty="0" sz="2600" spc="-450">
                <a:solidFill>
                  <a:srgbClr val="AA1816"/>
                </a:solidFill>
                <a:latin typeface="Verdana"/>
                <a:cs typeface="Verdana"/>
              </a:rPr>
              <a:t>…</a:t>
            </a:r>
            <a:r>
              <a:rPr dirty="0" sz="2600" spc="-430">
                <a:solidFill>
                  <a:srgbClr val="AA1816"/>
                </a:solidFill>
                <a:latin typeface="Verdana"/>
                <a:cs typeface="Verdana"/>
              </a:rPr>
              <a:t>…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932160" y="2765850"/>
            <a:ext cx="6828790" cy="145351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1781175" marR="5080" indent="-1769110">
              <a:lnSpc>
                <a:spcPts val="5330"/>
              </a:lnSpc>
              <a:spcBef>
                <a:spcPts val="765"/>
              </a:spcBef>
            </a:pPr>
            <a:r>
              <a:rPr dirty="0" sz="4900" spc="-25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4900" spc="-10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4900" spc="-2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4900" spc="-20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4900" spc="-2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4900" spc="-114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4900" spc="-22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4900" spc="25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4900" spc="-14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4900" spc="-30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4900" spc="2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4900" spc="-105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4900" spc="-2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4900" spc="2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4900" spc="-22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4900" spc="-9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4900" spc="2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4900" spc="-15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4900" spc="-250" b="1">
                <a:solidFill>
                  <a:srgbClr val="0F5495"/>
                </a:solidFill>
                <a:latin typeface="Verdana"/>
                <a:cs typeface="Verdana"/>
              </a:rPr>
              <a:t>r  </a:t>
            </a:r>
            <a:r>
              <a:rPr dirty="0" sz="4900" spc="-140" b="1">
                <a:solidFill>
                  <a:srgbClr val="0F5495"/>
                </a:solidFill>
                <a:latin typeface="Verdana"/>
                <a:cs typeface="Verdana"/>
              </a:rPr>
              <a:t>colorectal</a:t>
            </a:r>
            <a:endParaRPr sz="4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644" y="2700068"/>
            <a:ext cx="7345045" cy="376174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algn="ctr" marL="153035">
              <a:lnSpc>
                <a:spcPct val="100000"/>
              </a:lnSpc>
              <a:spcBef>
                <a:spcPts val="770"/>
              </a:spcBef>
            </a:pPr>
            <a:r>
              <a:rPr dirty="0" sz="1750" spc="-5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f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750" spc="-130" b="1">
                <a:solidFill>
                  <a:srgbClr val="0F5495"/>
                </a:solidFill>
                <a:latin typeface="Verdana"/>
                <a:cs typeface="Verdana"/>
              </a:rPr>
              <a:t>’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li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b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3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50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endParaRPr sz="1750">
              <a:latin typeface="Verdana"/>
              <a:cs typeface="Verdana"/>
            </a:endParaRPr>
          </a:p>
          <a:p>
            <a:pPr algn="ctr" marL="149225">
              <a:lnSpc>
                <a:spcPct val="100000"/>
              </a:lnSpc>
              <a:spcBef>
                <a:spcPts val="675"/>
              </a:spcBef>
            </a:pPr>
            <a:r>
              <a:rPr dirty="0" sz="1750" spc="-7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20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130" b="1">
                <a:solidFill>
                  <a:srgbClr val="0F5495"/>
                </a:solidFill>
                <a:latin typeface="Verdana"/>
                <a:cs typeface="Verdana"/>
              </a:rPr>
              <a:t>’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li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q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13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90" b="1">
                <a:solidFill>
                  <a:srgbClr val="0F5495"/>
                </a:solidFill>
                <a:latin typeface="Verdana"/>
                <a:cs typeface="Verdana"/>
              </a:rPr>
              <a:t>à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>
              <a:latin typeface="Verdana"/>
              <a:cs typeface="Verdana"/>
            </a:endParaRPr>
          </a:p>
          <a:p>
            <a:pPr marL="313055" indent="-300990">
              <a:lnSpc>
                <a:spcPct val="100000"/>
              </a:lnSpc>
              <a:spcBef>
                <a:spcPts val="5"/>
              </a:spcBef>
              <a:buChar char="-"/>
              <a:tabLst>
                <a:tab pos="312420" algn="l"/>
                <a:tab pos="313690" algn="l"/>
              </a:tabLst>
            </a:pPr>
            <a:r>
              <a:rPr dirty="0" sz="1750" spc="30">
                <a:latin typeface="Verdana"/>
                <a:cs typeface="Verdana"/>
              </a:rPr>
              <a:t>Rechercher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15">
                <a:latin typeface="Verdana"/>
                <a:cs typeface="Verdana"/>
              </a:rPr>
              <a:t>des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 spc="25">
                <a:latin typeface="Verdana"/>
                <a:cs typeface="Verdana"/>
              </a:rPr>
              <a:t>symptômes</a:t>
            </a:r>
            <a:r>
              <a:rPr dirty="0" sz="1750" spc="-140">
                <a:latin typeface="Verdana"/>
                <a:cs typeface="Verdana"/>
              </a:rPr>
              <a:t> </a:t>
            </a:r>
            <a:r>
              <a:rPr dirty="0" sz="1750" spc="5">
                <a:latin typeface="Verdana"/>
                <a:cs typeface="Verdana"/>
              </a:rPr>
              <a:t>digestifs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et/ou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70">
                <a:latin typeface="Verdana"/>
                <a:cs typeface="Verdana"/>
              </a:rPr>
              <a:t>un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20">
                <a:latin typeface="Verdana"/>
                <a:cs typeface="Verdana"/>
              </a:rPr>
              <a:t>amaigrissement</a:t>
            </a:r>
            <a:endParaRPr sz="1750">
              <a:latin typeface="Verdana"/>
              <a:cs typeface="Verdana"/>
            </a:endParaRPr>
          </a:p>
          <a:p>
            <a:pPr marL="313055" indent="-300990">
              <a:lnSpc>
                <a:spcPct val="100000"/>
              </a:lnSpc>
              <a:spcBef>
                <a:spcPts val="670"/>
              </a:spcBef>
              <a:buChar char="-"/>
              <a:tabLst>
                <a:tab pos="312420" algn="l"/>
                <a:tab pos="313690" algn="l"/>
              </a:tabLst>
            </a:pPr>
            <a:r>
              <a:rPr dirty="0" sz="1750" spc="55">
                <a:latin typeface="Verdana"/>
                <a:cs typeface="Verdana"/>
              </a:rPr>
              <a:t>L</a:t>
            </a:r>
            <a:r>
              <a:rPr dirty="0" sz="1750" spc="5">
                <a:latin typeface="Verdana"/>
                <a:cs typeface="Verdana"/>
              </a:rPr>
              <a:t>e</a:t>
            </a:r>
            <a:r>
              <a:rPr dirty="0" sz="1750" spc="-55">
                <a:latin typeface="Verdana"/>
                <a:cs typeface="Verdana"/>
              </a:rPr>
              <a:t>s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a</a:t>
            </a:r>
            <a:r>
              <a:rPr dirty="0" sz="1750" spc="80">
                <a:latin typeface="Verdana"/>
                <a:cs typeface="Verdana"/>
              </a:rPr>
              <a:t>n</a:t>
            </a:r>
            <a:r>
              <a:rPr dirty="0" sz="1750" spc="25">
                <a:latin typeface="Verdana"/>
                <a:cs typeface="Verdana"/>
              </a:rPr>
              <a:t>t</a:t>
            </a:r>
            <a:r>
              <a:rPr dirty="0" sz="1750" spc="5">
                <a:latin typeface="Verdana"/>
                <a:cs typeface="Verdana"/>
              </a:rPr>
              <a:t>é</a:t>
            </a:r>
            <a:r>
              <a:rPr dirty="0" sz="1750" spc="60">
                <a:latin typeface="Verdana"/>
                <a:cs typeface="Verdana"/>
              </a:rPr>
              <a:t>c</a:t>
            </a:r>
            <a:r>
              <a:rPr dirty="0" sz="1750" spc="5">
                <a:latin typeface="Verdana"/>
                <a:cs typeface="Verdana"/>
              </a:rPr>
              <a:t>é</a:t>
            </a:r>
            <a:r>
              <a:rPr dirty="0" sz="1750" spc="95">
                <a:latin typeface="Verdana"/>
                <a:cs typeface="Verdana"/>
              </a:rPr>
              <a:t>d</a:t>
            </a:r>
            <a:r>
              <a:rPr dirty="0" sz="1750" spc="5">
                <a:latin typeface="Verdana"/>
                <a:cs typeface="Verdana"/>
              </a:rPr>
              <a:t>e</a:t>
            </a:r>
            <a:r>
              <a:rPr dirty="0" sz="1750" spc="80">
                <a:latin typeface="Verdana"/>
                <a:cs typeface="Verdana"/>
              </a:rPr>
              <a:t>n</a:t>
            </a:r>
            <a:r>
              <a:rPr dirty="0" sz="1750" spc="25">
                <a:latin typeface="Verdana"/>
                <a:cs typeface="Verdana"/>
              </a:rPr>
              <a:t>t</a:t>
            </a:r>
            <a:r>
              <a:rPr dirty="0" sz="1750" spc="-55">
                <a:latin typeface="Verdana"/>
                <a:cs typeface="Verdana"/>
              </a:rPr>
              <a:t>s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f</a:t>
            </a:r>
            <a:r>
              <a:rPr dirty="0" sz="1750" spc="-20">
                <a:latin typeface="Verdana"/>
                <a:cs typeface="Verdana"/>
              </a:rPr>
              <a:t>a</a:t>
            </a:r>
            <a:r>
              <a:rPr dirty="0" sz="1750" spc="150">
                <a:latin typeface="Verdana"/>
                <a:cs typeface="Verdana"/>
              </a:rPr>
              <a:t>m</a:t>
            </a:r>
            <a:r>
              <a:rPr dirty="0" sz="1750" spc="-10">
                <a:latin typeface="Verdana"/>
                <a:cs typeface="Verdana"/>
              </a:rPr>
              <a:t>i</a:t>
            </a:r>
            <a:r>
              <a:rPr dirty="0" sz="1750" spc="-30">
                <a:latin typeface="Verdana"/>
                <a:cs typeface="Verdana"/>
              </a:rPr>
              <a:t>l</a:t>
            </a:r>
            <a:r>
              <a:rPr dirty="0" sz="1750" spc="-10">
                <a:latin typeface="Verdana"/>
                <a:cs typeface="Verdana"/>
              </a:rPr>
              <a:t>i</a:t>
            </a:r>
            <a:r>
              <a:rPr dirty="0" sz="1750" spc="-20">
                <a:latin typeface="Verdana"/>
                <a:cs typeface="Verdana"/>
              </a:rPr>
              <a:t>a</a:t>
            </a:r>
            <a:r>
              <a:rPr dirty="0" sz="1750" spc="60">
                <a:latin typeface="Verdana"/>
                <a:cs typeface="Verdana"/>
              </a:rPr>
              <a:t>u</a:t>
            </a:r>
            <a:r>
              <a:rPr dirty="0" sz="1750" spc="-105">
                <a:latin typeface="Verdana"/>
                <a:cs typeface="Verdana"/>
              </a:rPr>
              <a:t>x</a:t>
            </a:r>
            <a:endParaRPr sz="1750">
              <a:latin typeface="Verdana"/>
              <a:cs typeface="Verdana"/>
            </a:endParaRPr>
          </a:p>
          <a:p>
            <a:pPr marL="312420" marR="5080" indent="-300355">
              <a:lnSpc>
                <a:spcPts val="1900"/>
              </a:lnSpc>
              <a:spcBef>
                <a:spcPts val="900"/>
              </a:spcBef>
              <a:buChar char="-"/>
              <a:tabLst>
                <a:tab pos="312420" algn="l"/>
                <a:tab pos="313690" algn="l"/>
              </a:tabLst>
            </a:pPr>
            <a:r>
              <a:rPr dirty="0" sz="1750">
                <a:latin typeface="Verdana"/>
                <a:cs typeface="Verdana"/>
              </a:rPr>
              <a:t>Les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25">
                <a:latin typeface="Verdana"/>
                <a:cs typeface="Verdana"/>
              </a:rPr>
              <a:t>antécédents</a:t>
            </a:r>
            <a:r>
              <a:rPr dirty="0" sz="1750" spc="-140">
                <a:latin typeface="Verdana"/>
                <a:cs typeface="Verdana"/>
              </a:rPr>
              <a:t> </a:t>
            </a:r>
            <a:r>
              <a:rPr dirty="0" sz="1750" spc="10">
                <a:latin typeface="Verdana"/>
                <a:cs typeface="Verdana"/>
              </a:rPr>
              <a:t>personnels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55">
                <a:latin typeface="Verdana"/>
                <a:cs typeface="Verdana"/>
              </a:rPr>
              <a:t>de</a:t>
            </a:r>
            <a:r>
              <a:rPr dirty="0" sz="1750" spc="-165">
                <a:latin typeface="Verdana"/>
                <a:cs typeface="Verdana"/>
              </a:rPr>
              <a:t> </a:t>
            </a:r>
            <a:r>
              <a:rPr dirty="0" sz="1750" spc="25">
                <a:latin typeface="Verdana"/>
                <a:cs typeface="Verdana"/>
              </a:rPr>
              <a:t>maladie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25">
                <a:latin typeface="Verdana"/>
                <a:cs typeface="Verdana"/>
              </a:rPr>
              <a:t>inflammatoire</a:t>
            </a:r>
            <a:r>
              <a:rPr dirty="0" sz="1750" spc="-165">
                <a:latin typeface="Verdana"/>
                <a:cs typeface="Verdana"/>
              </a:rPr>
              <a:t> </a:t>
            </a:r>
            <a:r>
              <a:rPr dirty="0" sz="1750" spc="80">
                <a:latin typeface="Verdana"/>
                <a:cs typeface="Verdana"/>
              </a:rPr>
              <a:t>du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 spc="50">
                <a:latin typeface="Verdana"/>
                <a:cs typeface="Verdana"/>
              </a:rPr>
              <a:t>tube </a:t>
            </a:r>
            <a:r>
              <a:rPr dirty="0" sz="1750" spc="-600">
                <a:latin typeface="Verdana"/>
                <a:cs typeface="Verdana"/>
              </a:rPr>
              <a:t> </a:t>
            </a:r>
            <a:r>
              <a:rPr dirty="0" sz="1750" spc="95">
                <a:latin typeface="Verdana"/>
                <a:cs typeface="Verdana"/>
              </a:rPr>
              <a:t>d</a:t>
            </a:r>
            <a:r>
              <a:rPr dirty="0" sz="1750" spc="-10">
                <a:latin typeface="Verdana"/>
                <a:cs typeface="Verdana"/>
              </a:rPr>
              <a:t>i</a:t>
            </a:r>
            <a:r>
              <a:rPr dirty="0" sz="1750" spc="95">
                <a:latin typeface="Verdana"/>
                <a:cs typeface="Verdana"/>
              </a:rPr>
              <a:t>g</a:t>
            </a:r>
            <a:r>
              <a:rPr dirty="0" sz="1750" spc="5">
                <a:latin typeface="Verdana"/>
                <a:cs typeface="Verdana"/>
              </a:rPr>
              <a:t>e</a:t>
            </a:r>
            <a:r>
              <a:rPr dirty="0" sz="1750" spc="-55">
                <a:latin typeface="Verdana"/>
                <a:cs typeface="Verdana"/>
              </a:rPr>
              <a:t>s</a:t>
            </a:r>
            <a:r>
              <a:rPr dirty="0" sz="1750" spc="5">
                <a:latin typeface="Verdana"/>
                <a:cs typeface="Verdana"/>
              </a:rPr>
              <a:t>t</a:t>
            </a:r>
            <a:r>
              <a:rPr dirty="0" sz="1750" spc="-10">
                <a:latin typeface="Verdana"/>
                <a:cs typeface="Verdana"/>
              </a:rPr>
              <a:t>i</a:t>
            </a:r>
            <a:r>
              <a:rPr dirty="0" sz="1750" spc="-25">
                <a:latin typeface="Verdana"/>
                <a:cs typeface="Verdana"/>
              </a:rPr>
              <a:t>f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-220">
                <a:latin typeface="Verdana"/>
                <a:cs typeface="Verdana"/>
              </a:rPr>
              <a:t>(</a:t>
            </a:r>
            <a:r>
              <a:rPr dirty="0" sz="1750" spc="185">
                <a:latin typeface="Verdana"/>
                <a:cs typeface="Verdana"/>
              </a:rPr>
              <a:t>M</a:t>
            </a:r>
            <a:r>
              <a:rPr dirty="0" sz="1750" spc="-215">
                <a:latin typeface="Verdana"/>
                <a:cs typeface="Verdana"/>
              </a:rPr>
              <a:t>I</a:t>
            </a:r>
            <a:r>
              <a:rPr dirty="0" sz="1750" spc="35">
                <a:latin typeface="Verdana"/>
                <a:cs typeface="Verdana"/>
              </a:rPr>
              <a:t>C</a:t>
            </a:r>
            <a:r>
              <a:rPr dirty="0" sz="1750" spc="-210">
                <a:latin typeface="Verdana"/>
                <a:cs typeface="Verdana"/>
              </a:rPr>
              <a:t>I</a:t>
            </a:r>
            <a:r>
              <a:rPr dirty="0" sz="1750" spc="-130">
                <a:latin typeface="Verdana"/>
                <a:cs typeface="Verdana"/>
              </a:rPr>
              <a:t> </a:t>
            </a:r>
            <a:r>
              <a:rPr dirty="0" sz="1750" spc="-220">
                <a:latin typeface="Verdana"/>
                <a:cs typeface="Verdana"/>
              </a:rPr>
              <a:t>)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750" spc="40">
                <a:latin typeface="Verdana"/>
                <a:cs typeface="Verdana"/>
              </a:rPr>
              <a:t>Et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le</a:t>
            </a:r>
            <a:r>
              <a:rPr dirty="0" sz="1750" spc="-135">
                <a:latin typeface="Verdana"/>
                <a:cs typeface="Verdana"/>
              </a:rPr>
              <a:t> </a:t>
            </a:r>
            <a:r>
              <a:rPr dirty="0" sz="1750" spc="20">
                <a:latin typeface="Verdana"/>
                <a:cs typeface="Verdana"/>
              </a:rPr>
              <a:t>rechercher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 spc="15">
                <a:latin typeface="Verdana"/>
                <a:cs typeface="Verdana"/>
              </a:rPr>
              <a:t>tous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les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20">
                <a:latin typeface="Verdana"/>
                <a:cs typeface="Verdana"/>
              </a:rPr>
              <a:t>2</a:t>
            </a:r>
            <a:r>
              <a:rPr dirty="0" sz="1750" spc="-160">
                <a:latin typeface="Verdana"/>
                <a:cs typeface="Verdana"/>
              </a:rPr>
              <a:t> </a:t>
            </a:r>
            <a:r>
              <a:rPr dirty="0" sz="1750">
                <a:latin typeface="Verdana"/>
                <a:cs typeface="Verdana"/>
              </a:rPr>
              <a:t>ans</a:t>
            </a:r>
            <a:r>
              <a:rPr dirty="0" sz="1750" spc="-175">
                <a:latin typeface="Verdana"/>
                <a:cs typeface="Verdana"/>
              </a:rPr>
              <a:t> </a:t>
            </a:r>
            <a:r>
              <a:rPr dirty="0" sz="1750" spc="-120">
                <a:latin typeface="Verdana"/>
                <a:cs typeface="Verdana"/>
              </a:rPr>
              <a:t>(à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50">
                <a:latin typeface="Verdana"/>
                <a:cs typeface="Verdana"/>
              </a:rPr>
              <a:t>chaque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5">
                <a:latin typeface="Verdana"/>
                <a:cs typeface="Verdana"/>
              </a:rPr>
              <a:t>délivrance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75">
                <a:latin typeface="Verdana"/>
                <a:cs typeface="Verdana"/>
              </a:rPr>
              <a:t>du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test)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550" spc="-25">
                <a:solidFill>
                  <a:srgbClr val="0F5495"/>
                </a:solidFill>
                <a:latin typeface="Verdana"/>
                <a:cs typeface="Verdana"/>
              </a:rPr>
              <a:t>https://</a:t>
            </a:r>
            <a:r>
              <a:rPr dirty="0" sz="1550" spc="-25">
                <a:solidFill>
                  <a:srgbClr val="0F5495"/>
                </a:solidFill>
                <a:latin typeface="Verdana"/>
                <a:cs typeface="Verdana"/>
                <a:hlinkClick r:id="rId2"/>
              </a:rPr>
              <a:t>www.e-cancer.fr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6101" y="6511178"/>
            <a:ext cx="39497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3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175">
                <a:solidFill>
                  <a:srgbClr val="0F5495"/>
                </a:solidFill>
                <a:latin typeface="Verdana"/>
                <a:cs typeface="Verdana"/>
              </a:rPr>
              <a:t>10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66370" marR="5080">
              <a:lnSpc>
                <a:spcPts val="3479"/>
              </a:lnSpc>
              <a:spcBef>
                <a:spcPts val="540"/>
              </a:spcBef>
            </a:pPr>
            <a:r>
              <a:rPr dirty="0" spc="-105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65"/>
              <a:t> </a:t>
            </a:r>
            <a:r>
              <a:rPr dirty="0" spc="-15"/>
              <a:t>d</a:t>
            </a:r>
            <a:r>
              <a:rPr dirty="0" spc="-130"/>
              <a:t>i</a:t>
            </a:r>
            <a:r>
              <a:rPr dirty="0" spc="-100"/>
              <a:t>f</a:t>
            </a:r>
            <a:r>
              <a:rPr dirty="0" spc="-130"/>
              <a:t>f</a:t>
            </a:r>
            <a:r>
              <a:rPr dirty="0" spc="-100"/>
              <a:t>i</a:t>
            </a:r>
            <a:r>
              <a:rPr dirty="0" spc="15"/>
              <a:t>c</a:t>
            </a:r>
            <a:r>
              <a:rPr dirty="0" spc="-90"/>
              <a:t>u</a:t>
            </a:r>
            <a:r>
              <a:rPr dirty="0" spc="-100"/>
              <a:t>l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 spc="-200"/>
              <a:t> </a:t>
            </a:r>
            <a:r>
              <a:rPr dirty="0" spc="45"/>
              <a:t>c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175"/>
              <a:t>a</a:t>
            </a:r>
            <a:r>
              <a:rPr dirty="0" spc="-40"/>
              <a:t>t</a:t>
            </a:r>
            <a:r>
              <a:rPr dirty="0" spc="-130"/>
              <a:t>i</a:t>
            </a:r>
            <a:r>
              <a:rPr dirty="0" spc="-95"/>
              <a:t>e</a:t>
            </a:r>
            <a:r>
              <a:rPr dirty="0" spc="-55"/>
              <a:t>n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40"/>
              <a:t>t</a:t>
            </a:r>
            <a:r>
              <a:rPr dirty="0" spc="-280"/>
              <a:t>-</a:t>
            </a:r>
            <a:r>
              <a:rPr dirty="0" spc="-130"/>
              <a:t>i</a:t>
            </a:r>
            <a:r>
              <a:rPr dirty="0" spc="-125"/>
              <a:t>l  </a:t>
            </a:r>
            <a:r>
              <a:rPr dirty="0" spc="-85"/>
              <a:t>éligible</a:t>
            </a:r>
            <a:r>
              <a:rPr dirty="0" spc="-229"/>
              <a:t> </a:t>
            </a:r>
            <a:r>
              <a:rPr dirty="0" spc="-120"/>
              <a:t>au</a:t>
            </a:r>
            <a:r>
              <a:rPr dirty="0" spc="-180"/>
              <a:t> </a:t>
            </a:r>
            <a:r>
              <a:rPr dirty="0" spc="-80"/>
              <a:t>dépistage</a:t>
            </a:r>
            <a:r>
              <a:rPr dirty="0" spc="-225"/>
              <a:t> </a:t>
            </a:r>
            <a:r>
              <a:rPr dirty="0" spc="-114"/>
              <a:t>organisé</a:t>
            </a:r>
            <a:r>
              <a:rPr dirty="0" spc="-195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2462" y="6369835"/>
            <a:ext cx="498348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1200" spc="-40" i="1">
                <a:solidFill>
                  <a:srgbClr val="831C5D"/>
                </a:solidFill>
                <a:latin typeface="Georgia"/>
                <a:cs typeface="Georgia"/>
              </a:rPr>
              <a:t>Programm</a:t>
            </a:r>
            <a:r>
              <a:rPr dirty="0" baseline="-5291" sz="1575" spc="-60">
                <a:solidFill>
                  <a:srgbClr val="757575"/>
                </a:solidFill>
                <a:latin typeface="Trebuchet MS"/>
                <a:cs typeface="Trebuchet MS"/>
              </a:rPr>
              <a:t>2</a:t>
            </a:r>
            <a:r>
              <a:rPr dirty="0" sz="1200" spc="-40" i="1">
                <a:solidFill>
                  <a:srgbClr val="831C5D"/>
                </a:solidFill>
                <a:latin typeface="Georgia"/>
                <a:cs typeface="Georgia"/>
              </a:rPr>
              <a:t>e</a:t>
            </a:r>
            <a:r>
              <a:rPr dirty="0" baseline="-5291" sz="1575" spc="-60">
                <a:solidFill>
                  <a:srgbClr val="757575"/>
                </a:solidFill>
                <a:latin typeface="Trebuchet MS"/>
                <a:cs typeface="Trebuchet MS"/>
              </a:rPr>
              <a:t>6</a:t>
            </a:r>
            <a:r>
              <a:rPr dirty="0" sz="1050" spc="10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n</a:t>
            </a:r>
            <a:r>
              <a:rPr dirty="0" baseline="-5291" sz="1575" spc="-359">
                <a:solidFill>
                  <a:srgbClr val="757575"/>
                </a:solidFill>
                <a:latin typeface="Trebuchet MS"/>
                <a:cs typeface="Trebuchet MS"/>
              </a:rPr>
              <a:t>/0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a</a:t>
            </a:r>
            <a:r>
              <a:rPr dirty="0" baseline="-5291" sz="1575" spc="-359">
                <a:solidFill>
                  <a:srgbClr val="757575"/>
                </a:solidFill>
                <a:latin typeface="Trebuchet MS"/>
                <a:cs typeface="Trebuchet MS"/>
              </a:rPr>
              <a:t>4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t</a:t>
            </a:r>
            <a:r>
              <a:rPr dirty="0" baseline="-5291" sz="1575" spc="-359">
                <a:solidFill>
                  <a:srgbClr val="757575"/>
                </a:solidFill>
                <a:latin typeface="Trebuchet MS"/>
                <a:cs typeface="Trebuchet MS"/>
              </a:rPr>
              <a:t>/2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io</a:t>
            </a:r>
            <a:r>
              <a:rPr dirty="0" baseline="-5291" sz="1575" spc="-359">
                <a:solidFill>
                  <a:srgbClr val="757575"/>
                </a:solidFill>
                <a:latin typeface="Trebuchet MS"/>
                <a:cs typeface="Trebuchet MS"/>
              </a:rPr>
              <a:t>02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n</a:t>
            </a:r>
            <a:r>
              <a:rPr dirty="0" baseline="-5291" sz="1575" spc="-359">
                <a:solidFill>
                  <a:srgbClr val="757575"/>
                </a:solidFill>
                <a:latin typeface="Trebuchet MS"/>
                <a:cs typeface="Trebuchet MS"/>
              </a:rPr>
              <a:t>2</a:t>
            </a:r>
            <a:r>
              <a:rPr dirty="0" sz="1200" spc="-240" i="1">
                <a:solidFill>
                  <a:srgbClr val="831C5D"/>
                </a:solidFill>
                <a:latin typeface="Georgia"/>
                <a:cs typeface="Georgia"/>
              </a:rPr>
              <a:t>al</a:t>
            </a:r>
            <a:r>
              <a:rPr dirty="0" sz="1200" spc="-204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organisé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5249" y="5202432"/>
            <a:ext cx="356997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65">
                <a:latin typeface="Georgia"/>
                <a:cs typeface="Georgia"/>
              </a:rPr>
              <a:t>Source </a:t>
            </a:r>
            <a:r>
              <a:rPr dirty="0" sz="1050" spc="-35">
                <a:latin typeface="Georgia"/>
                <a:cs typeface="Georgia"/>
              </a:rPr>
              <a:t>: </a:t>
            </a:r>
            <a:r>
              <a:rPr dirty="0" sz="1050" spc="80">
                <a:latin typeface="Georgia"/>
                <a:cs typeface="Georgia"/>
              </a:rPr>
              <a:t>Cancer </a:t>
            </a:r>
            <a:r>
              <a:rPr dirty="0" sz="1050" spc="60">
                <a:latin typeface="Georgia"/>
                <a:cs typeface="Georgia"/>
              </a:rPr>
              <a:t>colorectal </a:t>
            </a:r>
            <a:r>
              <a:rPr dirty="0" sz="1050" spc="-35">
                <a:latin typeface="Georgia"/>
                <a:cs typeface="Georgia"/>
              </a:rPr>
              <a:t>: </a:t>
            </a:r>
            <a:r>
              <a:rPr dirty="0" sz="1050" spc="55">
                <a:latin typeface="Georgia"/>
                <a:cs typeface="Georgia"/>
              </a:rPr>
              <a:t>modalités </a:t>
            </a:r>
            <a:r>
              <a:rPr dirty="0" sz="1050" spc="60">
                <a:latin typeface="Georgia"/>
                <a:cs typeface="Georgia"/>
              </a:rPr>
              <a:t>de </a:t>
            </a:r>
            <a:r>
              <a:rPr dirty="0" sz="1050" spc="55">
                <a:latin typeface="Georgia"/>
                <a:cs typeface="Georgia"/>
              </a:rPr>
              <a:t>dépistage </a:t>
            </a:r>
            <a:r>
              <a:rPr dirty="0" sz="1050" spc="60">
                <a:latin typeface="Georgia"/>
                <a:cs typeface="Georgia"/>
              </a:rPr>
              <a:t>et </a:t>
            </a:r>
            <a:r>
              <a:rPr dirty="0" sz="1050" spc="65">
                <a:latin typeface="Georgia"/>
                <a:cs typeface="Georgia"/>
              </a:rPr>
              <a:t> </a:t>
            </a:r>
            <a:r>
              <a:rPr dirty="0" sz="1050" spc="60">
                <a:latin typeface="Georgia"/>
                <a:cs typeface="Georgia"/>
              </a:rPr>
              <a:t>de </a:t>
            </a:r>
            <a:r>
              <a:rPr dirty="0" sz="1050" spc="55">
                <a:latin typeface="Georgia"/>
                <a:cs typeface="Georgia"/>
              </a:rPr>
              <a:t>prévention </a:t>
            </a:r>
            <a:r>
              <a:rPr dirty="0" sz="1050" spc="80">
                <a:latin typeface="Georgia"/>
                <a:cs typeface="Georgia"/>
              </a:rPr>
              <a:t>chez </a:t>
            </a:r>
            <a:r>
              <a:rPr dirty="0" sz="1050" spc="50">
                <a:latin typeface="Georgia"/>
                <a:cs typeface="Georgia"/>
              </a:rPr>
              <a:t>les </a:t>
            </a:r>
            <a:r>
              <a:rPr dirty="0" sz="1050" spc="45">
                <a:latin typeface="Georgia"/>
                <a:cs typeface="Georgia"/>
              </a:rPr>
              <a:t>sujets </a:t>
            </a:r>
            <a:r>
              <a:rPr dirty="0" sz="1050" spc="75">
                <a:latin typeface="Georgia"/>
                <a:cs typeface="Georgia"/>
              </a:rPr>
              <a:t>à </a:t>
            </a:r>
            <a:r>
              <a:rPr dirty="0" sz="1050" spc="50">
                <a:latin typeface="Georgia"/>
                <a:cs typeface="Georgia"/>
              </a:rPr>
              <a:t>risques </a:t>
            </a:r>
            <a:r>
              <a:rPr dirty="0" sz="1050" spc="55">
                <a:latin typeface="Georgia"/>
                <a:cs typeface="Georgia"/>
              </a:rPr>
              <a:t>élevés </a:t>
            </a:r>
            <a:r>
              <a:rPr dirty="0" sz="1050" spc="60">
                <a:latin typeface="Georgia"/>
                <a:cs typeface="Georgia"/>
              </a:rPr>
              <a:t>et très </a:t>
            </a:r>
            <a:r>
              <a:rPr dirty="0" sz="1050" spc="65">
                <a:latin typeface="Georgia"/>
                <a:cs typeface="Georgia"/>
              </a:rPr>
              <a:t> </a:t>
            </a:r>
            <a:r>
              <a:rPr dirty="0" sz="1050" spc="50">
                <a:latin typeface="Georgia"/>
                <a:cs typeface="Georgia"/>
              </a:rPr>
              <a:t>élevés,</a:t>
            </a:r>
            <a:r>
              <a:rPr dirty="0" sz="1050" spc="5">
                <a:latin typeface="Georgia"/>
                <a:cs typeface="Georgia"/>
              </a:rPr>
              <a:t> </a:t>
            </a:r>
            <a:r>
              <a:rPr dirty="0" sz="1050" spc="45">
                <a:latin typeface="Georgia"/>
                <a:cs typeface="Georgia"/>
              </a:rPr>
              <a:t>HAS,</a:t>
            </a:r>
            <a:r>
              <a:rPr dirty="0" sz="1050" spc="10">
                <a:latin typeface="Georgia"/>
                <a:cs typeface="Georgia"/>
              </a:rPr>
              <a:t> </a:t>
            </a:r>
            <a:r>
              <a:rPr dirty="0" sz="1050" spc="45">
                <a:latin typeface="Georgia"/>
                <a:cs typeface="Georgia"/>
              </a:rPr>
              <a:t>2017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08682" y="1357389"/>
            <a:ext cx="403225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5">
                <a:solidFill>
                  <a:srgbClr val="831C5D"/>
                </a:solidFill>
                <a:latin typeface="Trebuchet MS"/>
                <a:cs typeface="Trebuchet MS"/>
              </a:rPr>
              <a:t>L</a:t>
            </a:r>
            <a:r>
              <a:rPr dirty="0" sz="2100" spc="40">
                <a:solidFill>
                  <a:srgbClr val="831C5D"/>
                </a:solidFill>
                <a:latin typeface="Trebuchet MS"/>
                <a:cs typeface="Trebuchet MS"/>
              </a:rPr>
              <a:t>a</a:t>
            </a:r>
            <a:r>
              <a:rPr dirty="0" sz="2100" spc="-200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2100" spc="-145">
                <a:solidFill>
                  <a:srgbClr val="831C5D"/>
                </a:solidFill>
                <a:latin typeface="Trebuchet MS"/>
                <a:cs typeface="Trebuchet MS"/>
              </a:rPr>
              <a:t>r</a:t>
            </a:r>
            <a:r>
              <a:rPr dirty="0" sz="2100" spc="-55">
                <a:solidFill>
                  <a:srgbClr val="831C5D"/>
                </a:solidFill>
                <a:latin typeface="Trebuchet MS"/>
                <a:cs typeface="Trebuchet MS"/>
              </a:rPr>
              <a:t>é</a:t>
            </a:r>
            <a:r>
              <a:rPr dirty="0" sz="2100" spc="10">
                <a:solidFill>
                  <a:srgbClr val="831C5D"/>
                </a:solidFill>
                <a:latin typeface="Trebuchet MS"/>
                <a:cs typeface="Trebuchet MS"/>
              </a:rPr>
              <a:t>p</a:t>
            </a:r>
            <a:r>
              <a:rPr dirty="0" sz="2100" spc="35">
                <a:solidFill>
                  <a:srgbClr val="831C5D"/>
                </a:solidFill>
                <a:latin typeface="Trebuchet MS"/>
                <a:cs typeface="Trebuchet MS"/>
              </a:rPr>
              <a:t>a</a:t>
            </a:r>
            <a:r>
              <a:rPr dirty="0" sz="2100" spc="-125">
                <a:solidFill>
                  <a:srgbClr val="831C5D"/>
                </a:solidFill>
                <a:latin typeface="Trebuchet MS"/>
                <a:cs typeface="Trebuchet MS"/>
              </a:rPr>
              <a:t>r</a:t>
            </a:r>
            <a:r>
              <a:rPr dirty="0" sz="2100" spc="-85">
                <a:solidFill>
                  <a:srgbClr val="831C5D"/>
                </a:solidFill>
                <a:latin typeface="Trebuchet MS"/>
                <a:cs typeface="Trebuchet MS"/>
              </a:rPr>
              <a:t>t</a:t>
            </a:r>
            <a:r>
              <a:rPr dirty="0" sz="2100" spc="-65">
                <a:solidFill>
                  <a:srgbClr val="831C5D"/>
                </a:solidFill>
                <a:latin typeface="Trebuchet MS"/>
                <a:cs typeface="Trebuchet MS"/>
              </a:rPr>
              <a:t>i</a:t>
            </a:r>
            <a:r>
              <a:rPr dirty="0" sz="2100" spc="-105">
                <a:solidFill>
                  <a:srgbClr val="831C5D"/>
                </a:solidFill>
                <a:latin typeface="Trebuchet MS"/>
                <a:cs typeface="Trebuchet MS"/>
              </a:rPr>
              <a:t>t</a:t>
            </a:r>
            <a:r>
              <a:rPr dirty="0" sz="2100" spc="-65">
                <a:solidFill>
                  <a:srgbClr val="831C5D"/>
                </a:solidFill>
                <a:latin typeface="Trebuchet MS"/>
                <a:cs typeface="Trebuchet MS"/>
              </a:rPr>
              <a:t>i</a:t>
            </a:r>
            <a:r>
              <a:rPr dirty="0" sz="2100" spc="5">
                <a:solidFill>
                  <a:srgbClr val="831C5D"/>
                </a:solidFill>
                <a:latin typeface="Trebuchet MS"/>
                <a:cs typeface="Trebuchet MS"/>
              </a:rPr>
              <a:t>o</a:t>
            </a:r>
            <a:r>
              <a:rPr dirty="0" sz="2100" spc="-25">
                <a:solidFill>
                  <a:srgbClr val="831C5D"/>
                </a:solidFill>
                <a:latin typeface="Trebuchet MS"/>
                <a:cs typeface="Trebuchet MS"/>
              </a:rPr>
              <a:t>n</a:t>
            </a:r>
            <a:r>
              <a:rPr dirty="0" sz="2100" spc="-215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831C5D"/>
                </a:solidFill>
                <a:latin typeface="Trebuchet MS"/>
                <a:cs typeface="Trebuchet MS"/>
              </a:rPr>
              <a:t>d</a:t>
            </a:r>
            <a:r>
              <a:rPr dirty="0" sz="2100" spc="-35">
                <a:solidFill>
                  <a:srgbClr val="831C5D"/>
                </a:solidFill>
                <a:latin typeface="Trebuchet MS"/>
                <a:cs typeface="Trebuchet MS"/>
              </a:rPr>
              <a:t>e</a:t>
            </a:r>
            <a:r>
              <a:rPr dirty="0" sz="2100" spc="175">
                <a:solidFill>
                  <a:srgbClr val="831C5D"/>
                </a:solidFill>
                <a:latin typeface="Trebuchet MS"/>
                <a:cs typeface="Trebuchet MS"/>
              </a:rPr>
              <a:t>s</a:t>
            </a:r>
            <a:r>
              <a:rPr dirty="0" sz="2100" spc="-204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2100" spc="-90">
                <a:solidFill>
                  <a:srgbClr val="831C5D"/>
                </a:solidFill>
                <a:latin typeface="Trebuchet MS"/>
                <a:cs typeface="Trebuchet MS"/>
              </a:rPr>
              <a:t>f</a:t>
            </a:r>
            <a:r>
              <a:rPr dirty="0" sz="2100" spc="25">
                <a:solidFill>
                  <a:srgbClr val="831C5D"/>
                </a:solidFill>
                <a:latin typeface="Trebuchet MS"/>
                <a:cs typeface="Trebuchet MS"/>
              </a:rPr>
              <a:t>o</a:t>
            </a:r>
            <a:r>
              <a:rPr dirty="0" sz="2100" spc="-125">
                <a:solidFill>
                  <a:srgbClr val="831C5D"/>
                </a:solidFill>
                <a:latin typeface="Trebuchet MS"/>
                <a:cs typeface="Trebuchet MS"/>
              </a:rPr>
              <a:t>r</a:t>
            </a:r>
            <a:r>
              <a:rPr dirty="0" sz="2100" spc="60">
                <a:solidFill>
                  <a:srgbClr val="831C5D"/>
                </a:solidFill>
                <a:latin typeface="Trebuchet MS"/>
                <a:cs typeface="Trebuchet MS"/>
              </a:rPr>
              <a:t>m</a:t>
            </a:r>
            <a:r>
              <a:rPr dirty="0" sz="2100" spc="-55">
                <a:solidFill>
                  <a:srgbClr val="831C5D"/>
                </a:solidFill>
                <a:latin typeface="Trebuchet MS"/>
                <a:cs typeface="Trebuchet MS"/>
              </a:rPr>
              <a:t>e</a:t>
            </a:r>
            <a:r>
              <a:rPr dirty="0" sz="2100" spc="175">
                <a:solidFill>
                  <a:srgbClr val="831C5D"/>
                </a:solidFill>
                <a:latin typeface="Trebuchet MS"/>
                <a:cs typeface="Trebuchet MS"/>
              </a:rPr>
              <a:t>s</a:t>
            </a:r>
            <a:r>
              <a:rPr dirty="0" sz="2100" spc="-204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2100" spc="15">
                <a:solidFill>
                  <a:srgbClr val="831C5D"/>
                </a:solidFill>
                <a:latin typeface="Trebuchet MS"/>
                <a:cs typeface="Trebuchet MS"/>
              </a:rPr>
              <a:t>d</a:t>
            </a:r>
            <a:r>
              <a:rPr dirty="0" sz="2100" spc="-40">
                <a:solidFill>
                  <a:srgbClr val="831C5D"/>
                </a:solidFill>
                <a:latin typeface="Trebuchet MS"/>
                <a:cs typeface="Trebuchet MS"/>
              </a:rPr>
              <a:t>e</a:t>
            </a:r>
            <a:r>
              <a:rPr dirty="0" sz="2100" spc="-185">
                <a:solidFill>
                  <a:srgbClr val="831C5D"/>
                </a:solidFill>
                <a:latin typeface="Trebuchet MS"/>
                <a:cs typeface="Trebuchet MS"/>
              </a:rPr>
              <a:t> </a:t>
            </a:r>
            <a:r>
              <a:rPr dirty="0" sz="2100" spc="180">
                <a:solidFill>
                  <a:srgbClr val="831C5D"/>
                </a:solidFill>
                <a:latin typeface="Trebuchet MS"/>
                <a:cs typeface="Trebuchet MS"/>
              </a:rPr>
              <a:t>C</a:t>
            </a:r>
            <a:r>
              <a:rPr dirty="0" sz="2100" spc="200">
                <a:solidFill>
                  <a:srgbClr val="831C5D"/>
                </a:solidFill>
                <a:latin typeface="Trebuchet MS"/>
                <a:cs typeface="Trebuchet MS"/>
              </a:rPr>
              <a:t>C</a:t>
            </a:r>
            <a:r>
              <a:rPr dirty="0" sz="2100" spc="45">
                <a:solidFill>
                  <a:srgbClr val="831C5D"/>
                </a:solidFill>
                <a:latin typeface="Trebuchet MS"/>
                <a:cs typeface="Trebuchet MS"/>
              </a:rPr>
              <a:t>R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30372" y="2412824"/>
            <a:ext cx="2354580" cy="2346325"/>
            <a:chOff x="4130372" y="2412824"/>
            <a:chExt cx="2354580" cy="2346325"/>
          </a:xfrm>
        </p:grpSpPr>
        <p:sp>
          <p:nvSpPr>
            <p:cNvPr id="6" name="object 6"/>
            <p:cNvSpPr/>
            <p:nvPr/>
          </p:nvSpPr>
          <p:spPr>
            <a:xfrm>
              <a:off x="4130372" y="2412824"/>
              <a:ext cx="2168525" cy="2346325"/>
            </a:xfrm>
            <a:custGeom>
              <a:avLst/>
              <a:gdLst/>
              <a:ahLst/>
              <a:cxnLst/>
              <a:rect l="l" t="t" r="r" b="b"/>
              <a:pathLst>
                <a:path w="2168525" h="2346325">
                  <a:moveTo>
                    <a:pt x="1168727" y="2346295"/>
                  </a:moveTo>
                  <a:lnTo>
                    <a:pt x="1123449" y="2345316"/>
                  </a:lnTo>
                  <a:lnTo>
                    <a:pt x="1078146" y="2342581"/>
                  </a:lnTo>
                  <a:lnTo>
                    <a:pt x="1032869" y="2338077"/>
                  </a:lnTo>
                  <a:lnTo>
                    <a:pt x="987672" y="2331792"/>
                  </a:lnTo>
                  <a:lnTo>
                    <a:pt x="942604" y="2323714"/>
                  </a:lnTo>
                  <a:lnTo>
                    <a:pt x="897718" y="2313831"/>
                  </a:lnTo>
                  <a:lnTo>
                    <a:pt x="853065" y="2302130"/>
                  </a:lnTo>
                  <a:lnTo>
                    <a:pt x="808696" y="2288600"/>
                  </a:lnTo>
                  <a:lnTo>
                    <a:pt x="764665" y="2273228"/>
                  </a:lnTo>
                  <a:lnTo>
                    <a:pt x="721021" y="2256002"/>
                  </a:lnTo>
                  <a:lnTo>
                    <a:pt x="677816" y="2236911"/>
                  </a:lnTo>
                  <a:lnTo>
                    <a:pt x="635103" y="2215941"/>
                  </a:lnTo>
                  <a:lnTo>
                    <a:pt x="592932" y="2193081"/>
                  </a:lnTo>
                  <a:lnTo>
                    <a:pt x="551355" y="2168319"/>
                  </a:lnTo>
                  <a:lnTo>
                    <a:pt x="510924" y="2141787"/>
                  </a:lnTo>
                  <a:lnTo>
                    <a:pt x="471933" y="2113890"/>
                  </a:lnTo>
                  <a:lnTo>
                    <a:pt x="434395" y="2084678"/>
                  </a:lnTo>
                  <a:lnTo>
                    <a:pt x="398323" y="2054203"/>
                  </a:lnTo>
                  <a:lnTo>
                    <a:pt x="363728" y="2022518"/>
                  </a:lnTo>
                  <a:lnTo>
                    <a:pt x="330622" y="1989673"/>
                  </a:lnTo>
                  <a:lnTo>
                    <a:pt x="299018" y="1955721"/>
                  </a:lnTo>
                  <a:lnTo>
                    <a:pt x="268927" y="1920712"/>
                  </a:lnTo>
                  <a:lnTo>
                    <a:pt x="240363" y="1884698"/>
                  </a:lnTo>
                  <a:lnTo>
                    <a:pt x="213337" y="1847731"/>
                  </a:lnTo>
                  <a:lnTo>
                    <a:pt x="187861" y="1809863"/>
                  </a:lnTo>
                  <a:lnTo>
                    <a:pt x="163947" y="1771145"/>
                  </a:lnTo>
                  <a:lnTo>
                    <a:pt x="141607" y="1731628"/>
                  </a:lnTo>
                  <a:lnTo>
                    <a:pt x="120855" y="1691365"/>
                  </a:lnTo>
                  <a:lnTo>
                    <a:pt x="101701" y="1650406"/>
                  </a:lnTo>
                  <a:lnTo>
                    <a:pt x="84158" y="1608804"/>
                  </a:lnTo>
                  <a:lnTo>
                    <a:pt x="68238" y="1566609"/>
                  </a:lnTo>
                  <a:lnTo>
                    <a:pt x="53953" y="1523874"/>
                  </a:lnTo>
                  <a:lnTo>
                    <a:pt x="41316" y="1480651"/>
                  </a:lnTo>
                  <a:lnTo>
                    <a:pt x="30338" y="1436990"/>
                  </a:lnTo>
                  <a:lnTo>
                    <a:pt x="21031" y="1392943"/>
                  </a:lnTo>
                  <a:lnTo>
                    <a:pt x="13409" y="1348562"/>
                  </a:lnTo>
                  <a:lnTo>
                    <a:pt x="7482" y="1303898"/>
                  </a:lnTo>
                  <a:lnTo>
                    <a:pt x="3264" y="1259003"/>
                  </a:lnTo>
                  <a:lnTo>
                    <a:pt x="765" y="1213929"/>
                  </a:lnTo>
                  <a:lnTo>
                    <a:pt x="0" y="1168727"/>
                  </a:lnTo>
                  <a:lnTo>
                    <a:pt x="978" y="1123449"/>
                  </a:lnTo>
                  <a:lnTo>
                    <a:pt x="3713" y="1078145"/>
                  </a:lnTo>
                  <a:lnTo>
                    <a:pt x="8217" y="1032869"/>
                  </a:lnTo>
                  <a:lnTo>
                    <a:pt x="14502" y="987671"/>
                  </a:lnTo>
                  <a:lnTo>
                    <a:pt x="22580" y="942604"/>
                  </a:lnTo>
                  <a:lnTo>
                    <a:pt x="32464" y="897718"/>
                  </a:lnTo>
                  <a:lnTo>
                    <a:pt x="44164" y="853065"/>
                  </a:lnTo>
                  <a:lnTo>
                    <a:pt x="57694" y="808696"/>
                  </a:lnTo>
                  <a:lnTo>
                    <a:pt x="73066" y="764664"/>
                  </a:lnTo>
                  <a:lnTo>
                    <a:pt x="90292" y="721020"/>
                  </a:lnTo>
                  <a:lnTo>
                    <a:pt x="109383" y="677816"/>
                  </a:lnTo>
                  <a:lnTo>
                    <a:pt x="130353" y="635102"/>
                  </a:lnTo>
                  <a:lnTo>
                    <a:pt x="153213" y="592932"/>
                  </a:lnTo>
                  <a:lnTo>
                    <a:pt x="177975" y="551355"/>
                  </a:lnTo>
                  <a:lnTo>
                    <a:pt x="204398" y="510923"/>
                  </a:lnTo>
                  <a:lnTo>
                    <a:pt x="232198" y="471933"/>
                  </a:lnTo>
                  <a:lnTo>
                    <a:pt x="261323" y="434395"/>
                  </a:lnTo>
                  <a:lnTo>
                    <a:pt x="291720" y="398323"/>
                  </a:lnTo>
                  <a:lnTo>
                    <a:pt x="323338" y="363727"/>
                  </a:lnTo>
                  <a:lnTo>
                    <a:pt x="356125" y="330622"/>
                  </a:lnTo>
                  <a:lnTo>
                    <a:pt x="390029" y="299018"/>
                  </a:lnTo>
                  <a:lnTo>
                    <a:pt x="424997" y="268927"/>
                  </a:lnTo>
                  <a:lnTo>
                    <a:pt x="460978" y="240363"/>
                  </a:lnTo>
                  <a:lnTo>
                    <a:pt x="497920" y="213337"/>
                  </a:lnTo>
                  <a:lnTo>
                    <a:pt x="535770" y="187860"/>
                  </a:lnTo>
                  <a:lnTo>
                    <a:pt x="574477" y="163947"/>
                  </a:lnTo>
                  <a:lnTo>
                    <a:pt x="613989" y="141607"/>
                  </a:lnTo>
                  <a:lnTo>
                    <a:pt x="654253" y="120855"/>
                  </a:lnTo>
                  <a:lnTo>
                    <a:pt x="695218" y="101701"/>
                  </a:lnTo>
                  <a:lnTo>
                    <a:pt x="736832" y="84158"/>
                  </a:lnTo>
                  <a:lnTo>
                    <a:pt x="779042" y="68238"/>
                  </a:lnTo>
                  <a:lnTo>
                    <a:pt x="821797" y="53953"/>
                  </a:lnTo>
                  <a:lnTo>
                    <a:pt x="865045" y="41315"/>
                  </a:lnTo>
                  <a:lnTo>
                    <a:pt x="908733" y="30338"/>
                  </a:lnTo>
                  <a:lnTo>
                    <a:pt x="952810" y="21031"/>
                  </a:lnTo>
                  <a:lnTo>
                    <a:pt x="997223" y="13409"/>
                  </a:lnTo>
                  <a:lnTo>
                    <a:pt x="1041921" y="7482"/>
                  </a:lnTo>
                  <a:lnTo>
                    <a:pt x="1086852" y="3264"/>
                  </a:lnTo>
                  <a:lnTo>
                    <a:pt x="1131963" y="765"/>
                  </a:lnTo>
                  <a:lnTo>
                    <a:pt x="1177203" y="0"/>
                  </a:lnTo>
                  <a:lnTo>
                    <a:pt x="1222520" y="978"/>
                  </a:lnTo>
                  <a:lnTo>
                    <a:pt x="1267861" y="3713"/>
                  </a:lnTo>
                  <a:lnTo>
                    <a:pt x="1313174" y="8217"/>
                  </a:lnTo>
                  <a:lnTo>
                    <a:pt x="1358408" y="14502"/>
                  </a:lnTo>
                  <a:lnTo>
                    <a:pt x="1403511" y="22580"/>
                  </a:lnTo>
                  <a:lnTo>
                    <a:pt x="1448430" y="32464"/>
                  </a:lnTo>
                  <a:lnTo>
                    <a:pt x="1493114" y="44164"/>
                  </a:lnTo>
                  <a:lnTo>
                    <a:pt x="1537510" y="57694"/>
                  </a:lnTo>
                  <a:lnTo>
                    <a:pt x="1581567" y="73066"/>
                  </a:lnTo>
                  <a:lnTo>
                    <a:pt x="1625233" y="90292"/>
                  </a:lnTo>
                  <a:lnTo>
                    <a:pt x="1668454" y="109383"/>
                  </a:lnTo>
                  <a:lnTo>
                    <a:pt x="1711181" y="130353"/>
                  </a:lnTo>
                  <a:lnTo>
                    <a:pt x="1753360" y="153213"/>
                  </a:lnTo>
                  <a:lnTo>
                    <a:pt x="1794939" y="177975"/>
                  </a:lnTo>
                  <a:lnTo>
                    <a:pt x="1838771" y="206989"/>
                  </a:lnTo>
                  <a:lnTo>
                    <a:pt x="1881349" y="237842"/>
                  </a:lnTo>
                  <a:lnTo>
                    <a:pt x="1922542" y="270508"/>
                  </a:lnTo>
                  <a:lnTo>
                    <a:pt x="1962215" y="304960"/>
                  </a:lnTo>
                  <a:lnTo>
                    <a:pt x="2000235" y="341172"/>
                  </a:lnTo>
                  <a:lnTo>
                    <a:pt x="2036469" y="379116"/>
                  </a:lnTo>
                  <a:lnTo>
                    <a:pt x="2070783" y="418767"/>
                  </a:lnTo>
                  <a:lnTo>
                    <a:pt x="1721787" y="712899"/>
                  </a:lnTo>
                  <a:lnTo>
                    <a:pt x="1688975" y="676548"/>
                  </a:lnTo>
                  <a:lnTo>
                    <a:pt x="1654264" y="642940"/>
                  </a:lnTo>
                  <a:lnTo>
                    <a:pt x="1617804" y="612089"/>
                  </a:lnTo>
                  <a:lnTo>
                    <a:pt x="1579745" y="584008"/>
                  </a:lnTo>
                  <a:lnTo>
                    <a:pt x="1540236" y="558711"/>
                  </a:lnTo>
                  <a:lnTo>
                    <a:pt x="1499426" y="536210"/>
                  </a:lnTo>
                  <a:lnTo>
                    <a:pt x="1457466" y="516520"/>
                  </a:lnTo>
                  <a:lnTo>
                    <a:pt x="1414504" y="499652"/>
                  </a:lnTo>
                  <a:lnTo>
                    <a:pt x="1370690" y="485621"/>
                  </a:lnTo>
                  <a:lnTo>
                    <a:pt x="1326173" y="474439"/>
                  </a:lnTo>
                  <a:lnTo>
                    <a:pt x="1281104" y="466120"/>
                  </a:lnTo>
                  <a:lnTo>
                    <a:pt x="1235631" y="460677"/>
                  </a:lnTo>
                  <a:lnTo>
                    <a:pt x="1189904" y="458123"/>
                  </a:lnTo>
                  <a:lnTo>
                    <a:pt x="1144073" y="458472"/>
                  </a:lnTo>
                  <a:lnTo>
                    <a:pt x="1098287" y="461737"/>
                  </a:lnTo>
                  <a:lnTo>
                    <a:pt x="1052695" y="467930"/>
                  </a:lnTo>
                  <a:lnTo>
                    <a:pt x="1007447" y="477066"/>
                  </a:lnTo>
                  <a:lnTo>
                    <a:pt x="962692" y="489157"/>
                  </a:lnTo>
                  <a:lnTo>
                    <a:pt x="918581" y="504216"/>
                  </a:lnTo>
                  <a:lnTo>
                    <a:pt x="875262" y="522258"/>
                  </a:lnTo>
                  <a:lnTo>
                    <a:pt x="832884" y="543295"/>
                  </a:lnTo>
                  <a:lnTo>
                    <a:pt x="791599" y="567339"/>
                  </a:lnTo>
                  <a:lnTo>
                    <a:pt x="751554" y="594406"/>
                  </a:lnTo>
                  <a:lnTo>
                    <a:pt x="712899" y="624507"/>
                  </a:lnTo>
                  <a:lnTo>
                    <a:pt x="676548" y="657320"/>
                  </a:lnTo>
                  <a:lnTo>
                    <a:pt x="642940" y="692030"/>
                  </a:lnTo>
                  <a:lnTo>
                    <a:pt x="612089" y="728490"/>
                  </a:lnTo>
                  <a:lnTo>
                    <a:pt x="584008" y="766550"/>
                  </a:lnTo>
                  <a:lnTo>
                    <a:pt x="558711" y="806059"/>
                  </a:lnTo>
                  <a:lnTo>
                    <a:pt x="536210" y="846868"/>
                  </a:lnTo>
                  <a:lnTo>
                    <a:pt x="516520" y="888829"/>
                  </a:lnTo>
                  <a:lnTo>
                    <a:pt x="499652" y="931791"/>
                  </a:lnTo>
                  <a:lnTo>
                    <a:pt x="485621" y="975604"/>
                  </a:lnTo>
                  <a:lnTo>
                    <a:pt x="474439" y="1020121"/>
                  </a:lnTo>
                  <a:lnTo>
                    <a:pt x="466120" y="1065190"/>
                  </a:lnTo>
                  <a:lnTo>
                    <a:pt x="460677" y="1110663"/>
                  </a:lnTo>
                  <a:lnTo>
                    <a:pt x="458123" y="1156390"/>
                  </a:lnTo>
                  <a:lnTo>
                    <a:pt x="458472" y="1202221"/>
                  </a:lnTo>
                  <a:lnTo>
                    <a:pt x="461737" y="1248008"/>
                  </a:lnTo>
                  <a:lnTo>
                    <a:pt x="467930" y="1293599"/>
                  </a:lnTo>
                  <a:lnTo>
                    <a:pt x="477066" y="1338847"/>
                  </a:lnTo>
                  <a:lnTo>
                    <a:pt x="489157" y="1383602"/>
                  </a:lnTo>
                  <a:lnTo>
                    <a:pt x="504217" y="1427713"/>
                  </a:lnTo>
                  <a:lnTo>
                    <a:pt x="522258" y="1471033"/>
                  </a:lnTo>
                  <a:lnTo>
                    <a:pt x="543295" y="1513410"/>
                  </a:lnTo>
                  <a:lnTo>
                    <a:pt x="567339" y="1554696"/>
                  </a:lnTo>
                  <a:lnTo>
                    <a:pt x="594406" y="1594741"/>
                  </a:lnTo>
                  <a:lnTo>
                    <a:pt x="624507" y="1633395"/>
                  </a:lnTo>
                  <a:lnTo>
                    <a:pt x="657320" y="1669747"/>
                  </a:lnTo>
                  <a:lnTo>
                    <a:pt x="692031" y="1703354"/>
                  </a:lnTo>
                  <a:lnTo>
                    <a:pt x="728490" y="1734205"/>
                  </a:lnTo>
                  <a:lnTo>
                    <a:pt x="766550" y="1762286"/>
                  </a:lnTo>
                  <a:lnTo>
                    <a:pt x="806059" y="1787583"/>
                  </a:lnTo>
                  <a:lnTo>
                    <a:pt x="846868" y="1810084"/>
                  </a:lnTo>
                  <a:lnTo>
                    <a:pt x="888829" y="1829775"/>
                  </a:lnTo>
                  <a:lnTo>
                    <a:pt x="931791" y="1846642"/>
                  </a:lnTo>
                  <a:lnTo>
                    <a:pt x="975605" y="1860673"/>
                  </a:lnTo>
                  <a:lnTo>
                    <a:pt x="1020121" y="1871855"/>
                  </a:lnTo>
                  <a:lnTo>
                    <a:pt x="1065190" y="1880174"/>
                  </a:lnTo>
                  <a:lnTo>
                    <a:pt x="1110663" y="1885617"/>
                  </a:lnTo>
                  <a:lnTo>
                    <a:pt x="1156390" y="1888171"/>
                  </a:lnTo>
                  <a:lnTo>
                    <a:pt x="1202221" y="1887822"/>
                  </a:lnTo>
                  <a:lnTo>
                    <a:pt x="1248008" y="1884557"/>
                  </a:lnTo>
                  <a:lnTo>
                    <a:pt x="1293600" y="1878364"/>
                  </a:lnTo>
                  <a:lnTo>
                    <a:pt x="1338848" y="1869228"/>
                  </a:lnTo>
                  <a:lnTo>
                    <a:pt x="1383602" y="1857137"/>
                  </a:lnTo>
                  <a:lnTo>
                    <a:pt x="1427714" y="1842078"/>
                  </a:lnTo>
                  <a:lnTo>
                    <a:pt x="1471033" y="1824036"/>
                  </a:lnTo>
                  <a:lnTo>
                    <a:pt x="1513410" y="1803000"/>
                  </a:lnTo>
                  <a:lnTo>
                    <a:pt x="1554696" y="1778955"/>
                  </a:lnTo>
                  <a:lnTo>
                    <a:pt x="1594741" y="1751888"/>
                  </a:lnTo>
                  <a:lnTo>
                    <a:pt x="1633395" y="1721787"/>
                  </a:lnTo>
                  <a:lnTo>
                    <a:pt x="1674472" y="1683782"/>
                  </a:lnTo>
                  <a:lnTo>
                    <a:pt x="1712834" y="1642920"/>
                  </a:lnTo>
                  <a:lnTo>
                    <a:pt x="1748052" y="1599200"/>
                  </a:lnTo>
                  <a:lnTo>
                    <a:pt x="1779699" y="1552623"/>
                  </a:lnTo>
                  <a:lnTo>
                    <a:pt x="2168319" y="1794939"/>
                  </a:lnTo>
                  <a:lnTo>
                    <a:pt x="2141787" y="1835371"/>
                  </a:lnTo>
                  <a:lnTo>
                    <a:pt x="2113890" y="1874361"/>
                  </a:lnTo>
                  <a:lnTo>
                    <a:pt x="2084678" y="1911899"/>
                  </a:lnTo>
                  <a:lnTo>
                    <a:pt x="2054204" y="1947972"/>
                  </a:lnTo>
                  <a:lnTo>
                    <a:pt x="2022518" y="1982567"/>
                  </a:lnTo>
                  <a:lnTo>
                    <a:pt x="1989673" y="2015672"/>
                  </a:lnTo>
                  <a:lnTo>
                    <a:pt x="1955721" y="2047276"/>
                  </a:lnTo>
                  <a:lnTo>
                    <a:pt x="1920712" y="2077367"/>
                  </a:lnTo>
                  <a:lnTo>
                    <a:pt x="1884698" y="2105931"/>
                  </a:lnTo>
                  <a:lnTo>
                    <a:pt x="1847731" y="2132957"/>
                  </a:lnTo>
                  <a:lnTo>
                    <a:pt x="1809863" y="2158434"/>
                  </a:lnTo>
                  <a:lnTo>
                    <a:pt x="1771145" y="2182347"/>
                  </a:lnTo>
                  <a:lnTo>
                    <a:pt x="1731628" y="2204687"/>
                  </a:lnTo>
                  <a:lnTo>
                    <a:pt x="1691365" y="2225440"/>
                  </a:lnTo>
                  <a:lnTo>
                    <a:pt x="1650406" y="2244593"/>
                  </a:lnTo>
                  <a:lnTo>
                    <a:pt x="1608804" y="2262136"/>
                  </a:lnTo>
                  <a:lnTo>
                    <a:pt x="1566609" y="2278056"/>
                  </a:lnTo>
                  <a:lnTo>
                    <a:pt x="1523875" y="2292341"/>
                  </a:lnTo>
                  <a:lnTo>
                    <a:pt x="1480651" y="2304979"/>
                  </a:lnTo>
                  <a:lnTo>
                    <a:pt x="1436990" y="2315957"/>
                  </a:lnTo>
                  <a:lnTo>
                    <a:pt x="1392943" y="2325263"/>
                  </a:lnTo>
                  <a:lnTo>
                    <a:pt x="1348562" y="2332885"/>
                  </a:lnTo>
                  <a:lnTo>
                    <a:pt x="1303898" y="2338812"/>
                  </a:lnTo>
                  <a:lnTo>
                    <a:pt x="1259003" y="2343030"/>
                  </a:lnTo>
                  <a:lnTo>
                    <a:pt x="1213929" y="2345529"/>
                  </a:lnTo>
                  <a:lnTo>
                    <a:pt x="1168727" y="2346295"/>
                  </a:lnTo>
                  <a:close/>
                </a:path>
              </a:pathLst>
            </a:custGeom>
            <a:solidFill>
              <a:srgbClr val="3D5E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52159" y="2831592"/>
              <a:ext cx="624205" cy="1038225"/>
            </a:xfrm>
            <a:custGeom>
              <a:avLst/>
              <a:gdLst/>
              <a:ahLst/>
              <a:cxnLst/>
              <a:rect l="l" t="t" r="r" b="b"/>
              <a:pathLst>
                <a:path w="624204" h="1038225">
                  <a:moveTo>
                    <a:pt x="589787" y="1037843"/>
                  </a:moveTo>
                  <a:lnTo>
                    <a:pt x="144779" y="928116"/>
                  </a:lnTo>
                  <a:lnTo>
                    <a:pt x="155167" y="880253"/>
                  </a:lnTo>
                  <a:lnTo>
                    <a:pt x="162192" y="832135"/>
                  </a:lnTo>
                  <a:lnTo>
                    <a:pt x="165898" y="783923"/>
                  </a:lnTo>
                  <a:lnTo>
                    <a:pt x="166329" y="735780"/>
                  </a:lnTo>
                  <a:lnTo>
                    <a:pt x="163527" y="687872"/>
                  </a:lnTo>
                  <a:lnTo>
                    <a:pt x="157536" y="640359"/>
                  </a:lnTo>
                  <a:lnTo>
                    <a:pt x="148399" y="593407"/>
                  </a:lnTo>
                  <a:lnTo>
                    <a:pt x="136160" y="547178"/>
                  </a:lnTo>
                  <a:lnTo>
                    <a:pt x="120861" y="501835"/>
                  </a:lnTo>
                  <a:lnTo>
                    <a:pt x="102547" y="457542"/>
                  </a:lnTo>
                  <a:lnTo>
                    <a:pt x="81261" y="414461"/>
                  </a:lnTo>
                  <a:lnTo>
                    <a:pt x="57045" y="372757"/>
                  </a:lnTo>
                  <a:lnTo>
                    <a:pt x="29944" y="332593"/>
                  </a:lnTo>
                  <a:lnTo>
                    <a:pt x="0" y="294131"/>
                  </a:lnTo>
                  <a:lnTo>
                    <a:pt x="348995" y="0"/>
                  </a:lnTo>
                  <a:lnTo>
                    <a:pt x="379727" y="38113"/>
                  </a:lnTo>
                  <a:lnTo>
                    <a:pt x="408701" y="77274"/>
                  </a:lnTo>
                  <a:lnTo>
                    <a:pt x="435904" y="117424"/>
                  </a:lnTo>
                  <a:lnTo>
                    <a:pt x="461326" y="158504"/>
                  </a:lnTo>
                  <a:lnTo>
                    <a:pt x="484954" y="200456"/>
                  </a:lnTo>
                  <a:lnTo>
                    <a:pt x="506776" y="243221"/>
                  </a:lnTo>
                  <a:lnTo>
                    <a:pt x="526780" y="286741"/>
                  </a:lnTo>
                  <a:lnTo>
                    <a:pt x="544954" y="330957"/>
                  </a:lnTo>
                  <a:lnTo>
                    <a:pt x="561286" y="375810"/>
                  </a:lnTo>
                  <a:lnTo>
                    <a:pt x="575764" y="421242"/>
                  </a:lnTo>
                  <a:lnTo>
                    <a:pt x="588376" y="467194"/>
                  </a:lnTo>
                  <a:lnTo>
                    <a:pt x="599110" y="513607"/>
                  </a:lnTo>
                  <a:lnTo>
                    <a:pt x="607953" y="560423"/>
                  </a:lnTo>
                  <a:lnTo>
                    <a:pt x="614895" y="607584"/>
                  </a:lnTo>
                  <a:lnTo>
                    <a:pt x="619922" y="655030"/>
                  </a:lnTo>
                  <a:lnTo>
                    <a:pt x="623023" y="702702"/>
                  </a:lnTo>
                  <a:lnTo>
                    <a:pt x="624186" y="750544"/>
                  </a:lnTo>
                  <a:lnTo>
                    <a:pt x="623399" y="798495"/>
                  </a:lnTo>
                  <a:lnTo>
                    <a:pt x="620649" y="846497"/>
                  </a:lnTo>
                  <a:lnTo>
                    <a:pt x="615925" y="894491"/>
                  </a:lnTo>
                  <a:lnTo>
                    <a:pt x="609215" y="942420"/>
                  </a:lnTo>
                  <a:lnTo>
                    <a:pt x="600506" y="990223"/>
                  </a:lnTo>
                  <a:lnTo>
                    <a:pt x="589787" y="1037843"/>
                  </a:lnTo>
                  <a:close/>
                </a:path>
              </a:pathLst>
            </a:custGeom>
            <a:solidFill>
              <a:srgbClr val="F28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52159" y="2831592"/>
              <a:ext cx="624205" cy="1038225"/>
            </a:xfrm>
            <a:custGeom>
              <a:avLst/>
              <a:gdLst/>
              <a:ahLst/>
              <a:cxnLst/>
              <a:rect l="l" t="t" r="r" b="b"/>
              <a:pathLst>
                <a:path w="624204" h="1038225">
                  <a:moveTo>
                    <a:pt x="348995" y="0"/>
                  </a:moveTo>
                  <a:lnTo>
                    <a:pt x="379727" y="38113"/>
                  </a:lnTo>
                  <a:lnTo>
                    <a:pt x="408701" y="77274"/>
                  </a:lnTo>
                  <a:lnTo>
                    <a:pt x="435904" y="117424"/>
                  </a:lnTo>
                  <a:lnTo>
                    <a:pt x="461326" y="158504"/>
                  </a:lnTo>
                  <a:lnTo>
                    <a:pt x="484954" y="200456"/>
                  </a:lnTo>
                  <a:lnTo>
                    <a:pt x="506776" y="243221"/>
                  </a:lnTo>
                  <a:lnTo>
                    <a:pt x="526780" y="286741"/>
                  </a:lnTo>
                  <a:lnTo>
                    <a:pt x="544954" y="330957"/>
                  </a:lnTo>
                  <a:lnTo>
                    <a:pt x="561286" y="375810"/>
                  </a:lnTo>
                  <a:lnTo>
                    <a:pt x="575764" y="421242"/>
                  </a:lnTo>
                  <a:lnTo>
                    <a:pt x="588376" y="467194"/>
                  </a:lnTo>
                  <a:lnTo>
                    <a:pt x="599110" y="513607"/>
                  </a:lnTo>
                  <a:lnTo>
                    <a:pt x="607953" y="560423"/>
                  </a:lnTo>
                  <a:lnTo>
                    <a:pt x="614895" y="607584"/>
                  </a:lnTo>
                  <a:lnTo>
                    <a:pt x="619922" y="655030"/>
                  </a:lnTo>
                  <a:lnTo>
                    <a:pt x="623023" y="702702"/>
                  </a:lnTo>
                  <a:lnTo>
                    <a:pt x="624186" y="750544"/>
                  </a:lnTo>
                  <a:lnTo>
                    <a:pt x="623399" y="798495"/>
                  </a:lnTo>
                  <a:lnTo>
                    <a:pt x="620649" y="846497"/>
                  </a:lnTo>
                  <a:lnTo>
                    <a:pt x="615925" y="894491"/>
                  </a:lnTo>
                  <a:lnTo>
                    <a:pt x="609215" y="942420"/>
                  </a:lnTo>
                  <a:lnTo>
                    <a:pt x="600506" y="990223"/>
                  </a:lnTo>
                  <a:lnTo>
                    <a:pt x="589787" y="1037843"/>
                  </a:lnTo>
                  <a:lnTo>
                    <a:pt x="144779" y="928116"/>
                  </a:lnTo>
                  <a:lnTo>
                    <a:pt x="155167" y="880253"/>
                  </a:lnTo>
                  <a:lnTo>
                    <a:pt x="162192" y="832135"/>
                  </a:lnTo>
                  <a:lnTo>
                    <a:pt x="165898" y="783923"/>
                  </a:lnTo>
                  <a:lnTo>
                    <a:pt x="166329" y="735780"/>
                  </a:lnTo>
                  <a:lnTo>
                    <a:pt x="163527" y="687872"/>
                  </a:lnTo>
                  <a:lnTo>
                    <a:pt x="157536" y="640359"/>
                  </a:lnTo>
                  <a:lnTo>
                    <a:pt x="148399" y="593407"/>
                  </a:lnTo>
                  <a:lnTo>
                    <a:pt x="136160" y="547178"/>
                  </a:lnTo>
                  <a:lnTo>
                    <a:pt x="120861" y="501835"/>
                  </a:lnTo>
                  <a:lnTo>
                    <a:pt x="102547" y="457542"/>
                  </a:lnTo>
                  <a:lnTo>
                    <a:pt x="81261" y="414461"/>
                  </a:lnTo>
                  <a:lnTo>
                    <a:pt x="57045" y="372757"/>
                  </a:lnTo>
                  <a:lnTo>
                    <a:pt x="29944" y="332593"/>
                  </a:lnTo>
                  <a:lnTo>
                    <a:pt x="0" y="294131"/>
                  </a:lnTo>
                  <a:lnTo>
                    <a:pt x="348995" y="0"/>
                  </a:lnTo>
                  <a:close/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10072" y="3759708"/>
              <a:ext cx="532130" cy="448309"/>
            </a:xfrm>
            <a:custGeom>
              <a:avLst/>
              <a:gdLst/>
              <a:ahLst/>
              <a:cxnLst/>
              <a:rect l="l" t="t" r="r" b="b"/>
              <a:pathLst>
                <a:path w="532129" h="448310">
                  <a:moveTo>
                    <a:pt x="388619" y="448055"/>
                  </a:moveTo>
                  <a:lnTo>
                    <a:pt x="0" y="205739"/>
                  </a:lnTo>
                  <a:lnTo>
                    <a:pt x="27717" y="156662"/>
                  </a:lnTo>
                  <a:lnTo>
                    <a:pt x="51435" y="105727"/>
                  </a:lnTo>
                  <a:lnTo>
                    <a:pt x="71151" y="53363"/>
                  </a:lnTo>
                  <a:lnTo>
                    <a:pt x="86867" y="0"/>
                  </a:lnTo>
                  <a:lnTo>
                    <a:pt x="531876" y="109727"/>
                  </a:lnTo>
                  <a:lnTo>
                    <a:pt x="517702" y="160859"/>
                  </a:lnTo>
                  <a:lnTo>
                    <a:pt x="501342" y="211058"/>
                  </a:lnTo>
                  <a:lnTo>
                    <a:pt x="482850" y="260324"/>
                  </a:lnTo>
                  <a:lnTo>
                    <a:pt x="462278" y="308656"/>
                  </a:lnTo>
                  <a:lnTo>
                    <a:pt x="439680" y="356056"/>
                  </a:lnTo>
                  <a:lnTo>
                    <a:pt x="415110" y="402522"/>
                  </a:lnTo>
                  <a:lnTo>
                    <a:pt x="388619" y="44805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910072" y="3759708"/>
              <a:ext cx="532130" cy="448309"/>
            </a:xfrm>
            <a:custGeom>
              <a:avLst/>
              <a:gdLst/>
              <a:ahLst/>
              <a:cxnLst/>
              <a:rect l="l" t="t" r="r" b="b"/>
              <a:pathLst>
                <a:path w="532129" h="448310">
                  <a:moveTo>
                    <a:pt x="531876" y="109727"/>
                  </a:moveTo>
                  <a:lnTo>
                    <a:pt x="517702" y="160859"/>
                  </a:lnTo>
                  <a:lnTo>
                    <a:pt x="501342" y="211058"/>
                  </a:lnTo>
                  <a:lnTo>
                    <a:pt x="482850" y="260324"/>
                  </a:lnTo>
                  <a:lnTo>
                    <a:pt x="462278" y="308656"/>
                  </a:lnTo>
                  <a:lnTo>
                    <a:pt x="439680" y="356056"/>
                  </a:lnTo>
                  <a:lnTo>
                    <a:pt x="415110" y="402522"/>
                  </a:lnTo>
                  <a:lnTo>
                    <a:pt x="388619" y="448055"/>
                  </a:lnTo>
                  <a:lnTo>
                    <a:pt x="0" y="205739"/>
                  </a:lnTo>
                  <a:lnTo>
                    <a:pt x="27717" y="156662"/>
                  </a:lnTo>
                  <a:lnTo>
                    <a:pt x="51435" y="105727"/>
                  </a:lnTo>
                  <a:lnTo>
                    <a:pt x="71151" y="53363"/>
                  </a:lnTo>
                  <a:lnTo>
                    <a:pt x="86867" y="0"/>
                  </a:lnTo>
                  <a:lnTo>
                    <a:pt x="531876" y="109727"/>
                  </a:lnTo>
                  <a:close/>
                </a:path>
              </a:pathLst>
            </a:custGeom>
            <a:ln w="167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682531" y="3128284"/>
            <a:ext cx="2312035" cy="506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550" spc="-25" b="1">
                <a:solidFill>
                  <a:srgbClr val="3D5EA8"/>
                </a:solidFill>
                <a:latin typeface="Tahoma"/>
                <a:cs typeface="Tahoma"/>
              </a:rPr>
              <a:t>8</a:t>
            </a:r>
            <a:r>
              <a:rPr dirty="0" sz="1550" spc="120" b="1">
                <a:solidFill>
                  <a:srgbClr val="3D5EA8"/>
                </a:solidFill>
                <a:latin typeface="Tahoma"/>
                <a:cs typeface="Tahoma"/>
              </a:rPr>
              <a:t>0</a:t>
            </a:r>
            <a:r>
              <a:rPr dirty="0" sz="1550" spc="-80" b="1">
                <a:solidFill>
                  <a:srgbClr val="3D5EA8"/>
                </a:solidFill>
                <a:latin typeface="Tahoma"/>
                <a:cs typeface="Tahoma"/>
              </a:rPr>
              <a:t> </a:t>
            </a:r>
            <a:r>
              <a:rPr dirty="0" sz="1550" spc="-450" b="1">
                <a:solidFill>
                  <a:srgbClr val="3D5EA8"/>
                </a:solidFill>
                <a:latin typeface="Tahoma"/>
                <a:cs typeface="Tahoma"/>
              </a:rPr>
              <a:t>%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550" spc="70" b="1">
                <a:solidFill>
                  <a:srgbClr val="3D5EA8"/>
                </a:solidFill>
                <a:latin typeface="Tahoma"/>
                <a:cs typeface="Tahoma"/>
              </a:rPr>
              <a:t>Cancers</a:t>
            </a:r>
            <a:r>
              <a:rPr dirty="0" sz="1550" spc="-110" b="1">
                <a:solidFill>
                  <a:srgbClr val="3D5EA8"/>
                </a:solidFill>
                <a:latin typeface="Tahoma"/>
                <a:cs typeface="Tahoma"/>
              </a:rPr>
              <a:t> </a:t>
            </a:r>
            <a:r>
              <a:rPr dirty="0" sz="1550" spc="30" b="1">
                <a:solidFill>
                  <a:srgbClr val="3D5EA8"/>
                </a:solidFill>
                <a:latin typeface="Tahoma"/>
                <a:cs typeface="Tahoma"/>
              </a:rPr>
              <a:t>sporadiques</a:t>
            </a:r>
            <a:r>
              <a:rPr dirty="0" baseline="26455" sz="1575" spc="44" b="1">
                <a:solidFill>
                  <a:srgbClr val="3D5EA8"/>
                </a:solidFill>
                <a:latin typeface="Tahoma"/>
                <a:cs typeface="Tahoma"/>
              </a:rPr>
              <a:t>*</a:t>
            </a:r>
            <a:endParaRPr baseline="26455" sz="157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2538" y="2701490"/>
            <a:ext cx="1920239" cy="506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550" spc="-200" b="1">
                <a:solidFill>
                  <a:srgbClr val="F7A800"/>
                </a:solidFill>
                <a:latin typeface="Tahoma"/>
                <a:cs typeface="Tahoma"/>
              </a:rPr>
              <a:t>1</a:t>
            </a:r>
            <a:r>
              <a:rPr dirty="0" sz="1550" spc="-70" b="1">
                <a:solidFill>
                  <a:srgbClr val="F7A800"/>
                </a:solidFill>
                <a:latin typeface="Tahoma"/>
                <a:cs typeface="Tahoma"/>
              </a:rPr>
              <a:t>5</a:t>
            </a:r>
            <a:r>
              <a:rPr dirty="0" sz="1550" spc="-80" b="1">
                <a:solidFill>
                  <a:srgbClr val="F7A800"/>
                </a:solidFill>
                <a:latin typeface="Tahoma"/>
                <a:cs typeface="Tahoma"/>
              </a:rPr>
              <a:t> </a:t>
            </a:r>
            <a:r>
              <a:rPr dirty="0" sz="1550" spc="-450" b="1">
                <a:solidFill>
                  <a:srgbClr val="F7A800"/>
                </a:solidFill>
                <a:latin typeface="Tahoma"/>
                <a:cs typeface="Tahoma"/>
              </a:rPr>
              <a:t>%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550" spc="114" b="1">
                <a:solidFill>
                  <a:srgbClr val="F7A800"/>
                </a:solidFill>
                <a:latin typeface="Tahoma"/>
                <a:cs typeface="Tahoma"/>
              </a:rPr>
              <a:t>C</a:t>
            </a:r>
            <a:r>
              <a:rPr dirty="0" sz="1550" spc="65" b="1">
                <a:solidFill>
                  <a:srgbClr val="F7A800"/>
                </a:solidFill>
                <a:latin typeface="Tahoma"/>
                <a:cs typeface="Tahoma"/>
              </a:rPr>
              <a:t>a</a:t>
            </a:r>
            <a:r>
              <a:rPr dirty="0" sz="1550" spc="80" b="1">
                <a:solidFill>
                  <a:srgbClr val="F7A800"/>
                </a:solidFill>
                <a:latin typeface="Tahoma"/>
                <a:cs typeface="Tahoma"/>
              </a:rPr>
              <a:t>n</a:t>
            </a:r>
            <a:r>
              <a:rPr dirty="0" sz="1550" spc="65" b="1">
                <a:solidFill>
                  <a:srgbClr val="F7A800"/>
                </a:solidFill>
                <a:latin typeface="Tahoma"/>
                <a:cs typeface="Tahoma"/>
              </a:rPr>
              <a:t>c</a:t>
            </a:r>
            <a:r>
              <a:rPr dirty="0" sz="1550" spc="25" b="1">
                <a:solidFill>
                  <a:srgbClr val="F7A800"/>
                </a:solidFill>
                <a:latin typeface="Tahoma"/>
                <a:cs typeface="Tahoma"/>
              </a:rPr>
              <a:t>e</a:t>
            </a:r>
            <a:r>
              <a:rPr dirty="0" sz="1550" spc="160" b="1">
                <a:solidFill>
                  <a:srgbClr val="F7A800"/>
                </a:solidFill>
                <a:latin typeface="Tahoma"/>
                <a:cs typeface="Tahoma"/>
              </a:rPr>
              <a:t>r</a:t>
            </a:r>
            <a:r>
              <a:rPr dirty="0" sz="1550" spc="-30" b="1">
                <a:solidFill>
                  <a:srgbClr val="F7A800"/>
                </a:solidFill>
                <a:latin typeface="Tahoma"/>
                <a:cs typeface="Tahoma"/>
              </a:rPr>
              <a:t>s</a:t>
            </a:r>
            <a:r>
              <a:rPr dirty="0" sz="1550" spc="-80" b="1">
                <a:solidFill>
                  <a:srgbClr val="F7A800"/>
                </a:solidFill>
                <a:latin typeface="Tahoma"/>
                <a:cs typeface="Tahoma"/>
              </a:rPr>
              <a:t> </a:t>
            </a:r>
            <a:r>
              <a:rPr dirty="0" sz="1550" spc="20" b="1">
                <a:solidFill>
                  <a:srgbClr val="F7A800"/>
                </a:solidFill>
                <a:latin typeface="Tahoma"/>
                <a:cs typeface="Tahoma"/>
              </a:rPr>
              <a:t>f</a:t>
            </a:r>
            <a:r>
              <a:rPr dirty="0" sz="1550" spc="50" b="1">
                <a:solidFill>
                  <a:srgbClr val="F7A800"/>
                </a:solidFill>
                <a:latin typeface="Tahoma"/>
                <a:cs typeface="Tahoma"/>
              </a:rPr>
              <a:t>a</a:t>
            </a:r>
            <a:r>
              <a:rPr dirty="0" sz="1550" spc="120" b="1">
                <a:solidFill>
                  <a:srgbClr val="F7A800"/>
                </a:solidFill>
                <a:latin typeface="Tahoma"/>
                <a:cs typeface="Tahoma"/>
              </a:rPr>
              <a:t>m</a:t>
            </a:r>
            <a:r>
              <a:rPr dirty="0" sz="1550" spc="65" b="1">
                <a:solidFill>
                  <a:srgbClr val="F7A800"/>
                </a:solidFill>
                <a:latin typeface="Tahoma"/>
                <a:cs typeface="Tahoma"/>
              </a:rPr>
              <a:t>ili</a:t>
            </a:r>
            <a:r>
              <a:rPr dirty="0" sz="1550" spc="50" b="1">
                <a:solidFill>
                  <a:srgbClr val="F7A800"/>
                </a:solidFill>
                <a:latin typeface="Tahoma"/>
                <a:cs typeface="Tahoma"/>
              </a:rPr>
              <a:t>a</a:t>
            </a:r>
            <a:r>
              <a:rPr dirty="0" sz="1550" spc="80" b="1">
                <a:solidFill>
                  <a:srgbClr val="F7A800"/>
                </a:solidFill>
                <a:latin typeface="Tahoma"/>
                <a:cs typeface="Tahoma"/>
              </a:rPr>
              <a:t>u</a:t>
            </a:r>
            <a:r>
              <a:rPr dirty="0" sz="1550" spc="35" b="1">
                <a:solidFill>
                  <a:srgbClr val="F7A800"/>
                </a:solidFill>
                <a:latin typeface="Tahoma"/>
                <a:cs typeface="Tahoma"/>
              </a:rPr>
              <a:t>x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88303" y="3841506"/>
            <a:ext cx="2066289" cy="5060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30"/>
              </a:spcBef>
            </a:pPr>
            <a:r>
              <a:rPr dirty="0" sz="1550" spc="-260" b="1">
                <a:solidFill>
                  <a:srgbClr val="7E7E7E"/>
                </a:solidFill>
                <a:latin typeface="Tahoma"/>
                <a:cs typeface="Tahoma"/>
              </a:rPr>
              <a:t>5%</a:t>
            </a:r>
            <a:endParaRPr sz="15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550" spc="114" b="1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dirty="0" sz="1550" spc="65" b="1">
                <a:solidFill>
                  <a:srgbClr val="7E7E7E"/>
                </a:solidFill>
                <a:latin typeface="Tahoma"/>
                <a:cs typeface="Tahoma"/>
              </a:rPr>
              <a:t>a</a:t>
            </a:r>
            <a:r>
              <a:rPr dirty="0" sz="1550" spc="80" b="1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dirty="0" sz="1550" spc="65" b="1">
                <a:solidFill>
                  <a:srgbClr val="7E7E7E"/>
                </a:solidFill>
                <a:latin typeface="Tahoma"/>
                <a:cs typeface="Tahoma"/>
              </a:rPr>
              <a:t>c</a:t>
            </a:r>
            <a:r>
              <a:rPr dirty="0" sz="1550" spc="25" b="1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dirty="0" sz="1550" spc="160" b="1">
                <a:solidFill>
                  <a:srgbClr val="7E7E7E"/>
                </a:solidFill>
                <a:latin typeface="Tahoma"/>
                <a:cs typeface="Tahoma"/>
              </a:rPr>
              <a:t>r</a:t>
            </a:r>
            <a:r>
              <a:rPr dirty="0" sz="1550" spc="-30" b="1">
                <a:solidFill>
                  <a:srgbClr val="7E7E7E"/>
                </a:solidFill>
                <a:latin typeface="Tahoma"/>
                <a:cs typeface="Tahoma"/>
              </a:rPr>
              <a:t>s</a:t>
            </a:r>
            <a:r>
              <a:rPr dirty="0" sz="1550" spc="-80" b="1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550" spc="-30" b="1">
                <a:solidFill>
                  <a:srgbClr val="7E7E7E"/>
                </a:solidFill>
                <a:latin typeface="Tahoma"/>
                <a:cs typeface="Tahoma"/>
              </a:rPr>
              <a:t>g</a:t>
            </a:r>
            <a:r>
              <a:rPr dirty="0" sz="1550" spc="40" b="1">
                <a:solidFill>
                  <a:srgbClr val="7E7E7E"/>
                </a:solidFill>
                <a:latin typeface="Tahoma"/>
                <a:cs typeface="Tahoma"/>
              </a:rPr>
              <a:t>é</a:t>
            </a:r>
            <a:r>
              <a:rPr dirty="0" sz="1550" spc="80" b="1">
                <a:solidFill>
                  <a:srgbClr val="7E7E7E"/>
                </a:solidFill>
                <a:latin typeface="Tahoma"/>
                <a:cs typeface="Tahoma"/>
              </a:rPr>
              <a:t>n</a:t>
            </a:r>
            <a:r>
              <a:rPr dirty="0" sz="1550" spc="25" b="1">
                <a:solidFill>
                  <a:srgbClr val="7E7E7E"/>
                </a:solidFill>
                <a:latin typeface="Tahoma"/>
                <a:cs typeface="Tahoma"/>
              </a:rPr>
              <a:t>é</a:t>
            </a:r>
            <a:r>
              <a:rPr dirty="0" sz="1550" spc="45" b="1">
                <a:solidFill>
                  <a:srgbClr val="7E7E7E"/>
                </a:solidFill>
                <a:latin typeface="Tahoma"/>
                <a:cs typeface="Tahoma"/>
              </a:rPr>
              <a:t>t</a:t>
            </a:r>
            <a:r>
              <a:rPr dirty="0" sz="1550" spc="65" b="1">
                <a:solidFill>
                  <a:srgbClr val="7E7E7E"/>
                </a:solidFill>
                <a:latin typeface="Tahoma"/>
                <a:cs typeface="Tahoma"/>
              </a:rPr>
              <a:t>i</a:t>
            </a:r>
            <a:r>
              <a:rPr dirty="0" sz="1550" spc="65" b="1">
                <a:solidFill>
                  <a:srgbClr val="7E7E7E"/>
                </a:solidFill>
                <a:latin typeface="Tahoma"/>
                <a:cs typeface="Tahoma"/>
              </a:rPr>
              <a:t>q</a:t>
            </a:r>
            <a:r>
              <a:rPr dirty="0" sz="1550" spc="65" b="1">
                <a:solidFill>
                  <a:srgbClr val="7E7E7E"/>
                </a:solidFill>
                <a:latin typeface="Tahoma"/>
                <a:cs typeface="Tahoma"/>
              </a:rPr>
              <a:t>u</a:t>
            </a:r>
            <a:r>
              <a:rPr dirty="0" sz="1550" spc="25" b="1">
                <a:solidFill>
                  <a:srgbClr val="7E7E7E"/>
                </a:solidFill>
                <a:latin typeface="Tahoma"/>
                <a:cs typeface="Tahoma"/>
              </a:rPr>
              <a:t>e</a:t>
            </a:r>
            <a:r>
              <a:rPr dirty="0" sz="1550" spc="-35" b="1">
                <a:solidFill>
                  <a:srgbClr val="7E7E7E"/>
                </a:solidFill>
                <a:latin typeface="Tahoma"/>
                <a:cs typeface="Tahoma"/>
              </a:rPr>
              <a:t>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88070" y="5239062"/>
            <a:ext cx="227584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95">
                <a:latin typeface="Trebuchet MS"/>
                <a:cs typeface="Trebuchet MS"/>
              </a:rPr>
              <a:t>*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95">
                <a:latin typeface="Trebuchet MS"/>
                <a:cs typeface="Trebuchet MS"/>
              </a:rPr>
              <a:t>C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35">
                <a:latin typeface="Trebuchet MS"/>
                <a:cs typeface="Trebuchet MS"/>
              </a:rPr>
              <a:t>c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-75">
                <a:latin typeface="Trebuchet MS"/>
                <a:cs typeface="Trebuchet MS"/>
              </a:rPr>
              <a:t>r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114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q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85">
                <a:latin typeface="Trebuchet MS"/>
                <a:cs typeface="Trebuchet MS"/>
              </a:rPr>
              <a:t> 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-45">
                <a:latin typeface="Trebuchet MS"/>
                <a:cs typeface="Trebuchet MS"/>
              </a:rPr>
              <a:t>v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-40">
                <a:latin typeface="Trebuchet MS"/>
                <a:cs typeface="Trebuchet MS"/>
              </a:rPr>
              <a:t>l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-10">
                <a:latin typeface="Trebuchet MS"/>
                <a:cs typeface="Trebuchet MS"/>
              </a:rPr>
              <a:t>p</a:t>
            </a:r>
            <a:r>
              <a:rPr dirty="0" sz="1050">
                <a:latin typeface="Trebuchet MS"/>
                <a:cs typeface="Trebuchet MS"/>
              </a:rPr>
              <a:t>p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90">
                <a:latin typeface="Trebuchet MS"/>
                <a:cs typeface="Trebuchet MS"/>
              </a:rPr>
              <a:t> </a:t>
            </a:r>
            <a:r>
              <a:rPr dirty="0" sz="1050" spc="75">
                <a:latin typeface="Trebuchet MS"/>
                <a:cs typeface="Trebuchet MS"/>
              </a:rPr>
              <a:t>s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q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15">
                <a:latin typeface="Trebuchet MS"/>
                <a:cs typeface="Trebuchet MS"/>
              </a:rPr>
              <a:t>e  </a:t>
            </a:r>
            <a:r>
              <a:rPr dirty="0" sz="1050" spc="-40">
                <a:latin typeface="Trebuchet MS"/>
                <a:cs typeface="Trebuchet MS"/>
              </a:rPr>
              <a:t>l</a:t>
            </a:r>
            <a:r>
              <a:rPr dirty="0" sz="1050" spc="45">
                <a:latin typeface="Trebuchet MS"/>
                <a:cs typeface="Trebuchet MS"/>
              </a:rPr>
              <a:t>'</a:t>
            </a:r>
            <a:r>
              <a:rPr dirty="0" sz="1050" spc="10">
                <a:latin typeface="Trebuchet MS"/>
                <a:cs typeface="Trebuchet MS"/>
              </a:rPr>
              <a:t>o</a:t>
            </a:r>
            <a:r>
              <a:rPr dirty="0" sz="1050" spc="5">
                <a:latin typeface="Trebuchet MS"/>
                <a:cs typeface="Trebuchet MS"/>
              </a:rPr>
              <a:t>n</a:t>
            </a:r>
            <a:r>
              <a:rPr dirty="0" sz="1050" spc="-120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60">
                <a:latin typeface="Trebuchet MS"/>
                <a:cs typeface="Trebuchet MS"/>
              </a:rPr>
              <a:t>i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p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85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d</a:t>
            </a:r>
            <a:r>
              <a:rPr dirty="0" sz="1050" spc="-20">
                <a:latin typeface="Trebuchet MS"/>
                <a:cs typeface="Trebuchet MS"/>
              </a:rPr>
              <a:t>é</a:t>
            </a:r>
            <a:r>
              <a:rPr dirty="0" sz="1050" spc="-90">
                <a:latin typeface="Trebuchet MS"/>
                <a:cs typeface="Trebuchet MS"/>
              </a:rPr>
              <a:t>t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60">
                <a:latin typeface="Trebuchet MS"/>
                <a:cs typeface="Trebuchet MS"/>
              </a:rPr>
              <a:t>r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55">
                <a:latin typeface="Trebuchet MS"/>
                <a:cs typeface="Trebuchet MS"/>
              </a:rPr>
              <a:t>r</a:t>
            </a:r>
            <a:r>
              <a:rPr dirty="0" sz="1050" spc="-90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80">
                <a:latin typeface="Trebuchet MS"/>
                <a:cs typeface="Trebuchet MS"/>
              </a:rPr>
              <a:t> </a:t>
            </a:r>
            <a:r>
              <a:rPr dirty="0" sz="1050" spc="-95">
                <a:latin typeface="Trebuchet MS"/>
                <a:cs typeface="Trebuchet MS"/>
              </a:rPr>
              <a:t>f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20">
                <a:latin typeface="Trebuchet MS"/>
                <a:cs typeface="Trebuchet MS"/>
              </a:rPr>
              <a:t>c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85">
                <a:latin typeface="Trebuchet MS"/>
                <a:cs typeface="Trebuchet MS"/>
              </a:rPr>
              <a:t>r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15">
                <a:latin typeface="Trebuchet MS"/>
                <a:cs typeface="Trebuchet MS"/>
              </a:rPr>
              <a:t>e  </a:t>
            </a:r>
            <a:r>
              <a:rPr dirty="0" sz="1050" spc="-60">
                <a:latin typeface="Trebuchet MS"/>
                <a:cs typeface="Trebuchet MS"/>
              </a:rPr>
              <a:t>r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10">
                <a:latin typeface="Trebuchet MS"/>
                <a:cs typeface="Trebuchet MS"/>
              </a:rPr>
              <a:t>q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85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h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-75">
                <a:latin typeface="Trebuchet MS"/>
                <a:cs typeface="Trebuchet MS"/>
              </a:rPr>
              <a:t>r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90">
                <a:latin typeface="Trebuchet MS"/>
                <a:cs typeface="Trebuchet MS"/>
              </a:rPr>
              <a:t>t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75">
                <a:latin typeface="Trebuchet MS"/>
                <a:cs typeface="Trebuchet MS"/>
              </a:rPr>
              <a:t>r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85">
                <a:latin typeface="Trebuchet MS"/>
                <a:cs typeface="Trebuchet MS"/>
              </a:rPr>
              <a:t>s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5" y="5657088"/>
            <a:ext cx="1463040" cy="735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977" y="1145514"/>
            <a:ext cx="5165090" cy="9874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0200"/>
              </a:lnSpc>
              <a:spcBef>
                <a:spcPts val="95"/>
              </a:spcBef>
            </a:pPr>
            <a:r>
              <a:rPr dirty="0" sz="2100" spc="70">
                <a:solidFill>
                  <a:srgbClr val="831C5D"/>
                </a:solidFill>
                <a:latin typeface="Tahoma"/>
                <a:cs typeface="Tahoma"/>
              </a:rPr>
              <a:t>Exclusion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au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dépistage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organisé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si </a:t>
            </a:r>
            <a:r>
              <a:rPr dirty="0" sz="2100" spc="15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831C5D"/>
                </a:solidFill>
                <a:latin typeface="Tahoma"/>
                <a:cs typeface="Tahoma"/>
              </a:rPr>
              <a:t>risque</a:t>
            </a:r>
            <a:r>
              <a:rPr dirty="0" sz="2100" spc="-1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831C5D"/>
                </a:solidFill>
                <a:latin typeface="Tahoma"/>
                <a:cs typeface="Tahoma"/>
              </a:rPr>
              <a:t>élevé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ou</a:t>
            </a:r>
            <a:r>
              <a:rPr dirty="0" sz="2100" spc="-95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très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831C5D"/>
                </a:solidFill>
                <a:latin typeface="Tahoma"/>
                <a:cs typeface="Tahoma"/>
              </a:rPr>
              <a:t>élevé:</a:t>
            </a:r>
            <a:r>
              <a:rPr dirty="0" sz="2100" spc="-1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30">
                <a:solidFill>
                  <a:srgbClr val="831C5D"/>
                </a:solidFill>
                <a:latin typeface="Tahoma"/>
                <a:cs typeface="Tahoma"/>
              </a:rPr>
              <a:t>coloscopie </a:t>
            </a:r>
            <a:r>
              <a:rPr dirty="0" sz="2100" spc="-6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d’emblée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831C5D"/>
                </a:solidFill>
                <a:latin typeface="Tahoma"/>
                <a:cs typeface="Tahoma"/>
              </a:rPr>
              <a:t>!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5" y="5657088"/>
            <a:ext cx="1463040" cy="735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7911" y="2792933"/>
            <a:ext cx="7434580" cy="2964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65760" indent="-353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5760" algn="l"/>
                <a:tab pos="366395" algn="l"/>
              </a:tabLst>
            </a:pPr>
            <a:r>
              <a:rPr dirty="0" sz="1750" spc="35" b="1">
                <a:latin typeface="Tahoma"/>
                <a:cs typeface="Tahoma"/>
              </a:rPr>
              <a:t>niveau</a:t>
            </a:r>
            <a:r>
              <a:rPr dirty="0" sz="1750" spc="-105" b="1">
                <a:latin typeface="Tahoma"/>
                <a:cs typeface="Tahoma"/>
              </a:rPr>
              <a:t> </a:t>
            </a:r>
            <a:r>
              <a:rPr dirty="0" sz="1750" spc="20" b="1">
                <a:latin typeface="Tahoma"/>
                <a:cs typeface="Tahoma"/>
              </a:rPr>
              <a:t>de</a:t>
            </a:r>
            <a:r>
              <a:rPr dirty="0" sz="1750" spc="-120" b="1">
                <a:latin typeface="Tahoma"/>
                <a:cs typeface="Tahoma"/>
              </a:rPr>
              <a:t> </a:t>
            </a:r>
            <a:r>
              <a:rPr dirty="0" sz="1750" spc="45" b="1">
                <a:latin typeface="Tahoma"/>
                <a:cs typeface="Tahoma"/>
              </a:rPr>
              <a:t>risque</a:t>
            </a:r>
            <a:r>
              <a:rPr dirty="0" sz="1750" spc="-114" b="1">
                <a:latin typeface="Tahoma"/>
                <a:cs typeface="Tahoma"/>
              </a:rPr>
              <a:t> </a:t>
            </a:r>
            <a:r>
              <a:rPr dirty="0" sz="1750" spc="15" b="1">
                <a:latin typeface="Tahoma"/>
                <a:cs typeface="Tahoma"/>
              </a:rPr>
              <a:t>élevé</a:t>
            </a:r>
            <a:r>
              <a:rPr dirty="0" sz="1750" spc="-105" b="1">
                <a:latin typeface="Tahoma"/>
                <a:cs typeface="Tahoma"/>
              </a:rPr>
              <a:t> </a:t>
            </a:r>
            <a:r>
              <a:rPr dirty="0" sz="1750" spc="-135" b="1">
                <a:latin typeface="Tahoma"/>
                <a:cs typeface="Tahoma"/>
              </a:rPr>
              <a:t>: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0">
              <a:latin typeface="Tahoma"/>
              <a:cs typeface="Tahoma"/>
            </a:endParaRPr>
          </a:p>
          <a:p>
            <a:pPr marL="165735" indent="-153670">
              <a:lnSpc>
                <a:spcPct val="100000"/>
              </a:lnSpc>
              <a:buChar char="-"/>
              <a:tabLst>
                <a:tab pos="166370" algn="l"/>
              </a:tabLst>
            </a:pPr>
            <a:r>
              <a:rPr dirty="0" sz="1750" spc="110">
                <a:latin typeface="Georgia"/>
                <a:cs typeface="Georgia"/>
              </a:rPr>
              <a:t>antécédent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personnel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d'adénome</a:t>
            </a:r>
            <a:r>
              <a:rPr dirty="0" sz="1750" spc="5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ou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de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25">
                <a:latin typeface="Georgia"/>
                <a:cs typeface="Georgia"/>
              </a:rPr>
              <a:t>cancer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colorectal</a:t>
            </a:r>
            <a:endParaRPr sz="1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Georgia"/>
              <a:buChar char="-"/>
            </a:pPr>
            <a:endParaRPr sz="1800">
              <a:latin typeface="Georgia"/>
              <a:cs typeface="Georgia"/>
            </a:endParaRPr>
          </a:p>
          <a:p>
            <a:pPr marL="312420" marR="316230" indent="-300355">
              <a:lnSpc>
                <a:spcPct val="100499"/>
              </a:lnSpc>
              <a:buChar char="-"/>
              <a:tabLst>
                <a:tab pos="312420" algn="l"/>
                <a:tab pos="313690" algn="l"/>
              </a:tabLst>
            </a:pPr>
            <a:r>
              <a:rPr dirty="0" sz="1750" spc="100">
                <a:latin typeface="Georgia"/>
                <a:cs typeface="Georgia"/>
              </a:rPr>
              <a:t>maladies </a:t>
            </a:r>
            <a:r>
              <a:rPr dirty="0" sz="1750" spc="105">
                <a:latin typeface="Georgia"/>
                <a:cs typeface="Georgia"/>
              </a:rPr>
              <a:t>inflammatoires </a:t>
            </a:r>
            <a:r>
              <a:rPr dirty="0" sz="1750" spc="100">
                <a:latin typeface="Georgia"/>
                <a:cs typeface="Georgia"/>
              </a:rPr>
              <a:t>chroniques </a:t>
            </a:r>
            <a:r>
              <a:rPr dirty="0" sz="1750" spc="90">
                <a:latin typeface="Georgia"/>
                <a:cs typeface="Georgia"/>
              </a:rPr>
              <a:t>intestinales </a:t>
            </a:r>
            <a:r>
              <a:rPr dirty="0" sz="1750" spc="95">
                <a:latin typeface="Georgia"/>
                <a:cs typeface="Georgia"/>
              </a:rPr>
              <a:t>(Rectocolite </a:t>
            </a:r>
            <a:r>
              <a:rPr dirty="0" sz="1750" spc="-409">
                <a:latin typeface="Georgia"/>
                <a:cs typeface="Georgia"/>
              </a:rPr>
              <a:t> </a:t>
            </a:r>
            <a:r>
              <a:rPr dirty="0" sz="1750" spc="120">
                <a:latin typeface="Georgia"/>
                <a:cs typeface="Georgia"/>
              </a:rPr>
              <a:t>hémorragique</a:t>
            </a:r>
            <a:r>
              <a:rPr dirty="0" sz="1750" spc="10">
                <a:latin typeface="Georgia"/>
                <a:cs typeface="Georgia"/>
              </a:rPr>
              <a:t> </a:t>
            </a:r>
            <a:r>
              <a:rPr dirty="0" sz="1750" spc="120">
                <a:latin typeface="Georgia"/>
                <a:cs typeface="Georgia"/>
              </a:rPr>
              <a:t>et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maladie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de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0">
                <a:latin typeface="Georgia"/>
                <a:cs typeface="Georgia"/>
              </a:rPr>
              <a:t>Crohn)</a:t>
            </a:r>
            <a:endParaRPr sz="175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Georgia"/>
              <a:buChar char="-"/>
            </a:pP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00600"/>
              </a:lnSpc>
              <a:spcBef>
                <a:spcPts val="5"/>
              </a:spcBef>
              <a:buChar char="-"/>
              <a:tabLst>
                <a:tab pos="166370" algn="l"/>
              </a:tabLst>
            </a:pPr>
            <a:r>
              <a:rPr dirty="0" sz="1750" spc="110">
                <a:latin typeface="Georgia"/>
                <a:cs typeface="Georgia"/>
              </a:rPr>
              <a:t>antécédent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85">
                <a:latin typeface="Georgia"/>
                <a:cs typeface="Georgia"/>
              </a:rPr>
              <a:t>familial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35">
                <a:latin typeface="Georgia"/>
                <a:cs typeface="Georgia"/>
              </a:rPr>
              <a:t>au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1er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degré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d'adénome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60">
                <a:latin typeface="Georgia"/>
                <a:cs typeface="Georgia"/>
              </a:rPr>
              <a:t>&gt;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10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80">
                <a:latin typeface="Georgia"/>
                <a:cs typeface="Georgia"/>
              </a:rPr>
              <a:t>mm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de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diamètre </a:t>
            </a:r>
            <a:r>
              <a:rPr dirty="0" sz="1750" spc="12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survenu</a:t>
            </a:r>
            <a:r>
              <a:rPr dirty="0" sz="1750" spc="2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avant</a:t>
            </a:r>
            <a:r>
              <a:rPr dirty="0" sz="1750" spc="-5">
                <a:latin typeface="Georgia"/>
                <a:cs typeface="Georgia"/>
              </a:rPr>
              <a:t> </a:t>
            </a:r>
            <a:r>
              <a:rPr dirty="0" sz="1750" spc="45">
                <a:latin typeface="Georgia"/>
                <a:cs typeface="Georgia"/>
              </a:rPr>
              <a:t>65</a:t>
            </a:r>
            <a:r>
              <a:rPr dirty="0" sz="1750" spc="50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ans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ou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de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25">
                <a:latin typeface="Georgia"/>
                <a:cs typeface="Georgia"/>
              </a:rPr>
              <a:t>cancer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colorectal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-60">
                <a:latin typeface="Georgia"/>
                <a:cs typeface="Georgia"/>
              </a:rPr>
              <a:t>:</a:t>
            </a:r>
            <a:endParaRPr sz="1750">
              <a:latin typeface="Georgia"/>
              <a:cs typeface="Georgia"/>
            </a:endParaRPr>
          </a:p>
          <a:p>
            <a:pPr lvl="1" marL="564515" indent="-151765">
              <a:lnSpc>
                <a:spcPct val="100000"/>
              </a:lnSpc>
              <a:buChar char="-"/>
              <a:tabLst>
                <a:tab pos="565150" algn="l"/>
              </a:tabLst>
            </a:pPr>
            <a:r>
              <a:rPr dirty="0" sz="1750" spc="130">
                <a:latin typeface="Georgia"/>
                <a:cs typeface="Georgia"/>
              </a:rPr>
              <a:t>un</a:t>
            </a:r>
            <a:r>
              <a:rPr dirty="0" sz="1750" spc="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parent</a:t>
            </a:r>
            <a:r>
              <a:rPr dirty="0" sz="1750" spc="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du</a:t>
            </a:r>
            <a:r>
              <a:rPr dirty="0" sz="1750" spc="10">
                <a:latin typeface="Georgia"/>
                <a:cs typeface="Georgia"/>
              </a:rPr>
              <a:t> </a:t>
            </a:r>
            <a:r>
              <a:rPr dirty="0" sz="1750" spc="120">
                <a:latin typeface="Georgia"/>
                <a:cs typeface="Georgia"/>
              </a:rPr>
              <a:t>1er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degré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avant</a:t>
            </a:r>
            <a:r>
              <a:rPr dirty="0" sz="1750" spc="-10">
                <a:latin typeface="Georgia"/>
                <a:cs typeface="Georgia"/>
              </a:rPr>
              <a:t> </a:t>
            </a:r>
            <a:r>
              <a:rPr dirty="0" sz="1750" spc="45">
                <a:latin typeface="Georgia"/>
                <a:cs typeface="Georgia"/>
              </a:rPr>
              <a:t>65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ans</a:t>
            </a:r>
            <a:endParaRPr sz="1750">
              <a:latin typeface="Georgia"/>
              <a:cs typeface="Georgia"/>
            </a:endParaRPr>
          </a:p>
          <a:p>
            <a:pPr lvl="1" marL="713740" indent="-300990">
              <a:lnSpc>
                <a:spcPct val="100000"/>
              </a:lnSpc>
              <a:buChar char="-"/>
              <a:tabLst>
                <a:tab pos="713740" algn="l"/>
                <a:tab pos="714375" algn="l"/>
              </a:tabLst>
            </a:pPr>
            <a:r>
              <a:rPr dirty="0" sz="1750" spc="110">
                <a:latin typeface="Georgia"/>
                <a:cs typeface="Georgia"/>
              </a:rPr>
              <a:t>deux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0">
                <a:latin typeface="Georgia"/>
                <a:cs typeface="Georgia"/>
              </a:rPr>
              <a:t>parents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25">
                <a:latin typeface="Georgia"/>
                <a:cs typeface="Georgia"/>
              </a:rPr>
              <a:t>ou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75">
                <a:latin typeface="Georgia"/>
                <a:cs typeface="Georgia"/>
              </a:rPr>
              <a:t>plus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du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1er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degré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quel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que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75">
                <a:latin typeface="Georgia"/>
                <a:cs typeface="Georgia"/>
              </a:rPr>
              <a:t>soit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100">
                <a:latin typeface="Georgia"/>
                <a:cs typeface="Georgia"/>
              </a:rPr>
              <a:t>l’âge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862" y="6365660"/>
            <a:ext cx="4932680" cy="233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75" i="1">
                <a:solidFill>
                  <a:srgbClr val="831C5D"/>
                </a:solidFill>
                <a:latin typeface="Georgia"/>
                <a:cs typeface="Georgia"/>
              </a:rPr>
              <a:t>Programme</a:t>
            </a:r>
            <a:r>
              <a:rPr dirty="0" sz="1200" spc="2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80" i="1">
                <a:solidFill>
                  <a:srgbClr val="831C5D"/>
                </a:solidFill>
                <a:latin typeface="Georgia"/>
                <a:cs typeface="Georgia"/>
              </a:rPr>
              <a:t>national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 organisé</a:t>
            </a:r>
            <a:r>
              <a:rPr dirty="0" sz="1200" spc="5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2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5977" y="1145514"/>
            <a:ext cx="5165090" cy="98742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905">
              <a:lnSpc>
                <a:spcPct val="100200"/>
              </a:lnSpc>
              <a:spcBef>
                <a:spcPts val="95"/>
              </a:spcBef>
            </a:pPr>
            <a:r>
              <a:rPr dirty="0" sz="2100" spc="70">
                <a:solidFill>
                  <a:srgbClr val="831C5D"/>
                </a:solidFill>
                <a:latin typeface="Tahoma"/>
                <a:cs typeface="Tahoma"/>
              </a:rPr>
              <a:t>Exclusion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au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dépistage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organisé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si </a:t>
            </a:r>
            <a:r>
              <a:rPr dirty="0" sz="2100" spc="15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831C5D"/>
                </a:solidFill>
                <a:latin typeface="Tahoma"/>
                <a:cs typeface="Tahoma"/>
              </a:rPr>
              <a:t>risque</a:t>
            </a:r>
            <a:r>
              <a:rPr dirty="0" sz="2100" spc="-1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831C5D"/>
                </a:solidFill>
                <a:latin typeface="Tahoma"/>
                <a:cs typeface="Tahoma"/>
              </a:rPr>
              <a:t>élevé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ou</a:t>
            </a:r>
            <a:r>
              <a:rPr dirty="0" sz="2100" spc="-95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très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831C5D"/>
                </a:solidFill>
                <a:latin typeface="Tahoma"/>
                <a:cs typeface="Tahoma"/>
              </a:rPr>
              <a:t>élevé:</a:t>
            </a:r>
            <a:r>
              <a:rPr dirty="0" sz="2100" spc="-1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30">
                <a:solidFill>
                  <a:srgbClr val="831C5D"/>
                </a:solidFill>
                <a:latin typeface="Tahoma"/>
                <a:cs typeface="Tahoma"/>
              </a:rPr>
              <a:t>coloscopie </a:t>
            </a:r>
            <a:r>
              <a:rPr dirty="0" sz="2100" spc="-60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d’emblée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25">
                <a:solidFill>
                  <a:srgbClr val="831C5D"/>
                </a:solidFill>
                <a:latin typeface="Tahoma"/>
                <a:cs typeface="Tahoma"/>
              </a:rPr>
              <a:t>!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5" y="5657088"/>
            <a:ext cx="1463040" cy="7354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7911" y="2613127"/>
            <a:ext cx="6802755" cy="1360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6040">
              <a:lnSpc>
                <a:spcPct val="100000"/>
              </a:lnSpc>
              <a:spcBef>
                <a:spcPts val="100"/>
              </a:spcBef>
            </a:pPr>
            <a:r>
              <a:rPr dirty="0" sz="1750" spc="35" b="1">
                <a:latin typeface="Tahoma"/>
                <a:cs typeface="Tahoma"/>
              </a:rPr>
              <a:t>niveau</a:t>
            </a:r>
            <a:r>
              <a:rPr dirty="0" sz="1750" spc="-100" b="1">
                <a:latin typeface="Tahoma"/>
                <a:cs typeface="Tahoma"/>
              </a:rPr>
              <a:t> </a:t>
            </a:r>
            <a:r>
              <a:rPr dirty="0" sz="1750" spc="20" b="1">
                <a:latin typeface="Tahoma"/>
                <a:cs typeface="Tahoma"/>
              </a:rPr>
              <a:t>de</a:t>
            </a:r>
            <a:r>
              <a:rPr dirty="0" sz="1750" spc="-114" b="1">
                <a:latin typeface="Tahoma"/>
                <a:cs typeface="Tahoma"/>
              </a:rPr>
              <a:t> </a:t>
            </a:r>
            <a:r>
              <a:rPr dirty="0" sz="1750" spc="45" b="1">
                <a:latin typeface="Tahoma"/>
                <a:cs typeface="Tahoma"/>
              </a:rPr>
              <a:t>risque</a:t>
            </a:r>
            <a:r>
              <a:rPr dirty="0" sz="1750" spc="-114" b="1">
                <a:latin typeface="Tahoma"/>
                <a:cs typeface="Tahoma"/>
              </a:rPr>
              <a:t> </a:t>
            </a:r>
            <a:r>
              <a:rPr dirty="0" sz="1750" spc="40" b="1">
                <a:latin typeface="Tahoma"/>
                <a:cs typeface="Tahoma"/>
              </a:rPr>
              <a:t>très</a:t>
            </a:r>
            <a:r>
              <a:rPr dirty="0" sz="1750" spc="-100" b="1">
                <a:latin typeface="Tahoma"/>
                <a:cs typeface="Tahoma"/>
              </a:rPr>
              <a:t> </a:t>
            </a:r>
            <a:r>
              <a:rPr dirty="0" sz="1750" spc="15" b="1">
                <a:latin typeface="Tahoma"/>
                <a:cs typeface="Tahoma"/>
              </a:rPr>
              <a:t>élevé</a:t>
            </a:r>
            <a:r>
              <a:rPr dirty="0" sz="1750" spc="-114" b="1">
                <a:latin typeface="Tahoma"/>
                <a:cs typeface="Tahoma"/>
              </a:rPr>
              <a:t> </a:t>
            </a:r>
            <a:r>
              <a:rPr dirty="0" sz="1750" spc="-135" b="1">
                <a:latin typeface="Tahoma"/>
                <a:cs typeface="Tahoma"/>
              </a:rPr>
              <a:t>:</a:t>
            </a:r>
            <a:endParaRPr sz="1750">
              <a:latin typeface="Tahoma"/>
              <a:cs typeface="Tahoma"/>
            </a:endParaRPr>
          </a:p>
          <a:p>
            <a:pPr marL="12700" marR="5080">
              <a:lnSpc>
                <a:spcPct val="200000"/>
              </a:lnSpc>
              <a:spcBef>
                <a:spcPts val="15"/>
              </a:spcBef>
            </a:pPr>
            <a:r>
              <a:rPr dirty="0" sz="1750" spc="110">
                <a:latin typeface="Georgia"/>
                <a:cs typeface="Georgia"/>
              </a:rPr>
              <a:t>-mutation</a:t>
            </a:r>
            <a:r>
              <a:rPr dirty="0" sz="1750" spc="25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génétique</a:t>
            </a:r>
            <a:r>
              <a:rPr dirty="0" sz="1750" spc="25">
                <a:latin typeface="Georgia"/>
                <a:cs typeface="Georgia"/>
              </a:rPr>
              <a:t> </a:t>
            </a:r>
            <a:r>
              <a:rPr dirty="0" sz="1750" spc="-60">
                <a:latin typeface="Georgia"/>
                <a:cs typeface="Georgia"/>
              </a:rPr>
              <a:t>: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Polypose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familiale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15">
                <a:latin typeface="Georgia"/>
                <a:cs typeface="Georgia"/>
              </a:rPr>
              <a:t>,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syndrome</a:t>
            </a:r>
            <a:r>
              <a:rPr dirty="0" sz="1750" spc="60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de</a:t>
            </a:r>
            <a:r>
              <a:rPr dirty="0" sz="1750" spc="4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Lynch </a:t>
            </a:r>
            <a:r>
              <a:rPr dirty="0" sz="1750" spc="-40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Consultation</a:t>
            </a:r>
            <a:r>
              <a:rPr dirty="0" sz="1750" spc="-10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oncogénétique</a:t>
            </a:r>
            <a:r>
              <a:rPr dirty="0" sz="1750" spc="-5">
                <a:latin typeface="Georgia"/>
                <a:cs typeface="Georgia"/>
              </a:rPr>
              <a:t> </a:t>
            </a:r>
            <a:r>
              <a:rPr dirty="0" sz="1750" spc="120">
                <a:latin typeface="Georgia"/>
                <a:cs typeface="Georgia"/>
              </a:rPr>
              <a:t>et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70">
                <a:latin typeface="Georgia"/>
                <a:cs typeface="Georgia"/>
              </a:rPr>
              <a:t>suivi</a:t>
            </a:r>
            <a:r>
              <a:rPr dirty="0" sz="1750" spc="10">
                <a:latin typeface="Georgia"/>
                <a:cs typeface="Georgia"/>
              </a:rPr>
              <a:t> </a:t>
            </a:r>
            <a:r>
              <a:rPr dirty="0" sz="1750" spc="85">
                <a:latin typeface="Georgia"/>
                <a:cs typeface="Georgia"/>
              </a:rPr>
              <a:t>spécialisé</a:t>
            </a:r>
            <a:r>
              <a:rPr dirty="0" sz="1750" spc="25">
                <a:latin typeface="Georgia"/>
                <a:cs typeface="Georgia"/>
              </a:rPr>
              <a:t> 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862" y="6365660"/>
            <a:ext cx="4932680" cy="233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75" i="1">
                <a:solidFill>
                  <a:srgbClr val="831C5D"/>
                </a:solidFill>
                <a:latin typeface="Georgia"/>
                <a:cs typeface="Georgia"/>
              </a:rPr>
              <a:t>Programme</a:t>
            </a:r>
            <a:r>
              <a:rPr dirty="0" sz="1200" spc="2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80" i="1">
                <a:solidFill>
                  <a:srgbClr val="831C5D"/>
                </a:solidFill>
                <a:latin typeface="Georgia"/>
                <a:cs typeface="Georgia"/>
              </a:rPr>
              <a:t>national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 organisé</a:t>
            </a:r>
            <a:r>
              <a:rPr dirty="0" sz="1200" spc="5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2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3187" y="1145514"/>
            <a:ext cx="5144770" cy="6661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dirty="0" sz="2100" spc="65">
                <a:solidFill>
                  <a:srgbClr val="831C5D"/>
                </a:solidFill>
                <a:latin typeface="Tahoma"/>
                <a:cs typeface="Tahoma"/>
              </a:rPr>
              <a:t>Les </a:t>
            </a:r>
            <a:r>
              <a:rPr dirty="0" sz="2100" spc="15">
                <a:solidFill>
                  <a:srgbClr val="831C5D"/>
                </a:solidFill>
                <a:latin typeface="Tahoma"/>
                <a:cs typeface="Tahoma"/>
              </a:rPr>
              <a:t>cas </a:t>
            </a:r>
            <a:r>
              <a:rPr dirty="0" sz="2100" spc="65">
                <a:solidFill>
                  <a:srgbClr val="831C5D"/>
                </a:solidFill>
                <a:latin typeface="Tahoma"/>
                <a:cs typeface="Tahoma"/>
              </a:rPr>
              <a:t>particuliers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ne </a:t>
            </a:r>
            <a:r>
              <a:rPr dirty="0" sz="2100" spc="60">
                <a:solidFill>
                  <a:srgbClr val="831C5D"/>
                </a:solidFill>
                <a:latin typeface="Tahoma"/>
                <a:cs typeface="Tahoma"/>
              </a:rPr>
              <a:t>relevant </a:t>
            </a:r>
            <a:r>
              <a:rPr dirty="0" sz="2100" spc="-10">
                <a:solidFill>
                  <a:srgbClr val="831C5D"/>
                </a:solidFill>
                <a:latin typeface="Tahoma"/>
                <a:cs typeface="Tahoma"/>
              </a:rPr>
              <a:t>pas </a:t>
            </a:r>
            <a:r>
              <a:rPr dirty="0" sz="2100" spc="-605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40">
                <a:solidFill>
                  <a:srgbClr val="831C5D"/>
                </a:solidFill>
                <a:latin typeface="Tahoma"/>
                <a:cs typeface="Tahoma"/>
              </a:rPr>
              <a:t>du</a:t>
            </a:r>
            <a:r>
              <a:rPr dirty="0" sz="2100" spc="-12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dépistage</a:t>
            </a:r>
            <a:r>
              <a:rPr dirty="0" sz="2100" spc="-9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831C5D"/>
                </a:solidFill>
                <a:latin typeface="Tahoma"/>
                <a:cs typeface="Tahoma"/>
              </a:rPr>
              <a:t>par</a:t>
            </a:r>
            <a:r>
              <a:rPr dirty="0" sz="2100" spc="-9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10">
                <a:solidFill>
                  <a:srgbClr val="831C5D"/>
                </a:solidFill>
                <a:latin typeface="Tahoma"/>
                <a:cs typeface="Tahoma"/>
              </a:rPr>
              <a:t>test</a:t>
            </a:r>
            <a:r>
              <a:rPr dirty="0" sz="2100" spc="-90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831C5D"/>
                </a:solidFill>
                <a:latin typeface="Tahoma"/>
                <a:cs typeface="Tahoma"/>
              </a:rPr>
              <a:t>immunologique</a:t>
            </a:r>
            <a:endParaRPr sz="21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1926" y="2736547"/>
            <a:ext cx="6929755" cy="2697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76985" algn="l"/>
              </a:tabLst>
            </a:pPr>
            <a:r>
              <a:rPr dirty="0" sz="1750" spc="100">
                <a:latin typeface="Georgia"/>
                <a:cs typeface="Georgia"/>
              </a:rPr>
              <a:t>Les </a:t>
            </a:r>
            <a:r>
              <a:rPr dirty="0" sz="1750" spc="95">
                <a:latin typeface="Georgia"/>
                <a:cs typeface="Georgia"/>
              </a:rPr>
              <a:t>personnes </a:t>
            </a:r>
            <a:r>
              <a:rPr dirty="0" sz="1750" spc="114">
                <a:latin typeface="Georgia"/>
                <a:cs typeface="Georgia"/>
              </a:rPr>
              <a:t>avec </a:t>
            </a:r>
            <a:r>
              <a:rPr dirty="0" sz="1750" spc="130">
                <a:latin typeface="Georgia"/>
                <a:cs typeface="Georgia"/>
              </a:rPr>
              <a:t>une </a:t>
            </a:r>
            <a:r>
              <a:rPr dirty="0" sz="1750" spc="105">
                <a:latin typeface="Georgia"/>
                <a:cs typeface="Georgia"/>
              </a:rPr>
              <a:t>symptomatologie évocatrice </a:t>
            </a:r>
            <a:r>
              <a:rPr dirty="0" sz="1750" spc="95">
                <a:latin typeface="Georgia"/>
                <a:cs typeface="Georgia"/>
              </a:rPr>
              <a:t>de </a:t>
            </a:r>
            <a:r>
              <a:rPr dirty="0" sz="1750" spc="125">
                <a:latin typeface="Georgia"/>
                <a:cs typeface="Georgia"/>
              </a:rPr>
              <a:t>cancer </a:t>
            </a:r>
            <a:r>
              <a:rPr dirty="0" sz="1750" spc="-409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colorectal	</a:t>
            </a:r>
            <a:r>
              <a:rPr dirty="0" sz="1750" spc="30" b="1">
                <a:latin typeface="Tahoma"/>
                <a:cs typeface="Tahoma"/>
              </a:rPr>
              <a:t>coloscopie</a:t>
            </a:r>
            <a:r>
              <a:rPr dirty="0" sz="1750" spc="-100" b="1">
                <a:latin typeface="Tahoma"/>
                <a:cs typeface="Tahoma"/>
              </a:rPr>
              <a:t> </a:t>
            </a:r>
            <a:r>
              <a:rPr dirty="0" sz="1750" spc="20" b="1">
                <a:latin typeface="Tahoma"/>
                <a:cs typeface="Tahoma"/>
              </a:rPr>
              <a:t>de</a:t>
            </a:r>
            <a:r>
              <a:rPr dirty="0" sz="1750" spc="-114" b="1">
                <a:latin typeface="Tahoma"/>
                <a:cs typeface="Tahoma"/>
              </a:rPr>
              <a:t> </a:t>
            </a:r>
            <a:r>
              <a:rPr dirty="0" sz="1750" spc="30" b="1">
                <a:latin typeface="Tahoma"/>
                <a:cs typeface="Tahoma"/>
              </a:rPr>
              <a:t>diagnostic</a:t>
            </a:r>
            <a:r>
              <a:rPr dirty="0" sz="1750" spc="-75" b="1">
                <a:latin typeface="Tahoma"/>
                <a:cs typeface="Tahoma"/>
              </a:rPr>
              <a:t> </a:t>
            </a:r>
            <a:r>
              <a:rPr dirty="0" sz="1750" spc="-150" b="1">
                <a:latin typeface="Tahoma"/>
                <a:cs typeface="Tahoma"/>
              </a:rPr>
              <a:t>:</a:t>
            </a:r>
            <a:r>
              <a:rPr dirty="0" sz="1750" spc="-95" b="1">
                <a:latin typeface="Tahoma"/>
                <a:cs typeface="Tahoma"/>
              </a:rPr>
              <a:t> </a:t>
            </a:r>
            <a:endParaRPr sz="17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0">
              <a:latin typeface="Tahoma"/>
              <a:cs typeface="Tahoma"/>
            </a:endParaRPr>
          </a:p>
          <a:p>
            <a:pPr marL="165735" indent="-153670">
              <a:lnSpc>
                <a:spcPct val="100000"/>
              </a:lnSpc>
              <a:buChar char="-"/>
              <a:tabLst>
                <a:tab pos="166370" algn="l"/>
              </a:tabLst>
            </a:pPr>
            <a:r>
              <a:rPr dirty="0" sz="1750" spc="105">
                <a:latin typeface="Georgia"/>
                <a:cs typeface="Georgia"/>
              </a:rPr>
              <a:t>présence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de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sang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0">
                <a:latin typeface="Georgia"/>
                <a:cs typeface="Georgia"/>
              </a:rPr>
              <a:t>(rouge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ou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70">
                <a:latin typeface="Georgia"/>
                <a:cs typeface="Georgia"/>
              </a:rPr>
              <a:t>noir)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dans</a:t>
            </a:r>
            <a:r>
              <a:rPr dirty="0" sz="1750" spc="20">
                <a:latin typeface="Georgia"/>
                <a:cs typeface="Georgia"/>
              </a:rPr>
              <a:t> </a:t>
            </a:r>
            <a:r>
              <a:rPr dirty="0" sz="1750" spc="85">
                <a:latin typeface="Georgia"/>
                <a:cs typeface="Georgia"/>
              </a:rPr>
              <a:t>les</a:t>
            </a:r>
            <a:r>
              <a:rPr dirty="0" sz="1750" spc="35">
                <a:latin typeface="Georgia"/>
                <a:cs typeface="Georgia"/>
              </a:rPr>
              <a:t> </a:t>
            </a:r>
            <a:r>
              <a:rPr dirty="0" sz="1750" spc="70">
                <a:latin typeface="Georgia"/>
                <a:cs typeface="Georgia"/>
              </a:rPr>
              <a:t>selles,</a:t>
            </a:r>
            <a:endParaRPr sz="1750">
              <a:latin typeface="Georgia"/>
              <a:cs typeface="Georgia"/>
            </a:endParaRPr>
          </a:p>
          <a:p>
            <a:pPr marL="166370" marR="205104" indent="-166370">
              <a:lnSpc>
                <a:spcPts val="2110"/>
              </a:lnSpc>
              <a:spcBef>
                <a:spcPts val="65"/>
              </a:spcBef>
              <a:buChar char="-"/>
              <a:tabLst>
                <a:tab pos="166370" algn="l"/>
              </a:tabLst>
            </a:pPr>
            <a:r>
              <a:rPr dirty="0" sz="1750" spc="100">
                <a:latin typeface="Georgia"/>
                <a:cs typeface="Georgia"/>
              </a:rPr>
              <a:t>douleurs abdominales </a:t>
            </a:r>
            <a:r>
              <a:rPr dirty="0" sz="1750" spc="85">
                <a:latin typeface="Georgia"/>
                <a:cs typeface="Georgia"/>
              </a:rPr>
              <a:t>d’apparition </a:t>
            </a:r>
            <a:r>
              <a:rPr dirty="0" sz="1750" spc="110">
                <a:latin typeface="Georgia"/>
                <a:cs typeface="Georgia"/>
              </a:rPr>
              <a:t>récente, </a:t>
            </a:r>
            <a:r>
              <a:rPr dirty="0" sz="1750" spc="90">
                <a:latin typeface="Georgia"/>
                <a:cs typeface="Georgia"/>
              </a:rPr>
              <a:t>persistantes </a:t>
            </a:r>
            <a:r>
              <a:rPr dirty="0" sz="1750" spc="114">
                <a:latin typeface="Georgia"/>
                <a:cs typeface="Georgia"/>
              </a:rPr>
              <a:t>ou </a:t>
            </a:r>
            <a:r>
              <a:rPr dirty="0" sz="1750" spc="-409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inexpliquées</a:t>
            </a:r>
            <a:r>
              <a:rPr dirty="0" sz="1750" spc="-10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(surtout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après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65">
                <a:latin typeface="Georgia"/>
                <a:cs typeface="Georgia"/>
              </a:rPr>
              <a:t>50</a:t>
            </a:r>
            <a:r>
              <a:rPr dirty="0" sz="1750" spc="50">
                <a:latin typeface="Georgia"/>
                <a:cs typeface="Georgia"/>
              </a:rPr>
              <a:t> </a:t>
            </a:r>
            <a:r>
              <a:rPr dirty="0" sz="1750" spc="60">
                <a:latin typeface="Georgia"/>
                <a:cs typeface="Georgia"/>
              </a:rPr>
              <a:t>ans),</a:t>
            </a:r>
            <a:endParaRPr sz="1750">
              <a:latin typeface="Georgia"/>
              <a:cs typeface="Georgia"/>
            </a:endParaRPr>
          </a:p>
          <a:p>
            <a:pPr marL="12700" marR="436245">
              <a:lnSpc>
                <a:spcPts val="2100"/>
              </a:lnSpc>
              <a:buChar char="-"/>
              <a:tabLst>
                <a:tab pos="166370" algn="l"/>
                <a:tab pos="1616710" algn="l"/>
              </a:tabLst>
            </a:pPr>
            <a:r>
              <a:rPr dirty="0" sz="1750" spc="95">
                <a:latin typeface="Georgia"/>
                <a:cs typeface="Georgia"/>
              </a:rPr>
              <a:t>troubles </a:t>
            </a:r>
            <a:r>
              <a:rPr dirty="0" sz="1750" spc="105">
                <a:latin typeface="Georgia"/>
                <a:cs typeface="Georgia"/>
              </a:rPr>
              <a:t>du </a:t>
            </a:r>
            <a:r>
              <a:rPr dirty="0" sz="1750" spc="95">
                <a:latin typeface="Georgia"/>
                <a:cs typeface="Georgia"/>
              </a:rPr>
              <a:t>transit </a:t>
            </a:r>
            <a:r>
              <a:rPr dirty="0" sz="1750" spc="85">
                <a:latin typeface="Georgia"/>
                <a:cs typeface="Georgia"/>
              </a:rPr>
              <a:t>d’apparition </a:t>
            </a:r>
            <a:r>
              <a:rPr dirty="0" sz="1750" spc="120">
                <a:latin typeface="Georgia"/>
                <a:cs typeface="Georgia"/>
              </a:rPr>
              <a:t>récente </a:t>
            </a:r>
            <a:r>
              <a:rPr dirty="0" sz="1750" spc="-60">
                <a:latin typeface="Georgia"/>
                <a:cs typeface="Georgia"/>
              </a:rPr>
              <a:t>: </a:t>
            </a:r>
            <a:r>
              <a:rPr dirty="0" sz="1750" spc="110">
                <a:latin typeface="Georgia"/>
                <a:cs typeface="Georgia"/>
              </a:rPr>
              <a:t>diarrhée </a:t>
            </a:r>
            <a:r>
              <a:rPr dirty="0" sz="1750" spc="114">
                <a:latin typeface="Georgia"/>
                <a:cs typeface="Georgia"/>
              </a:rPr>
              <a:t>ou </a:t>
            </a:r>
            <a:r>
              <a:rPr dirty="0" sz="1750" spc="130">
                <a:latin typeface="Georgia"/>
                <a:cs typeface="Georgia"/>
              </a:rPr>
              <a:t>une </a:t>
            </a:r>
            <a:r>
              <a:rPr dirty="0" sz="1750" spc="-409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constipation	inhabituelle,</a:t>
            </a:r>
            <a:r>
              <a:rPr dirty="0" sz="1750" spc="25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ou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25">
                <a:latin typeface="Georgia"/>
                <a:cs typeface="Georgia"/>
              </a:rPr>
              <a:t>une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14">
                <a:latin typeface="Georgia"/>
                <a:cs typeface="Georgia"/>
              </a:rPr>
              <a:t>alternance</a:t>
            </a:r>
            <a:r>
              <a:rPr dirty="0" sz="1750" spc="25">
                <a:latin typeface="Georgia"/>
                <a:cs typeface="Georgia"/>
              </a:rPr>
              <a:t> </a:t>
            </a:r>
            <a:r>
              <a:rPr dirty="0" sz="1750" spc="95">
                <a:latin typeface="Georgia"/>
                <a:cs typeface="Georgia"/>
              </a:rPr>
              <a:t>de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ces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105">
                <a:latin typeface="Georgia"/>
                <a:cs typeface="Georgia"/>
              </a:rPr>
              <a:t>états</a:t>
            </a:r>
            <a:endParaRPr sz="1750">
              <a:latin typeface="Georgia"/>
              <a:cs typeface="Georgia"/>
            </a:endParaRPr>
          </a:p>
          <a:p>
            <a:pPr marL="814069">
              <a:lnSpc>
                <a:spcPts val="2039"/>
              </a:lnSpc>
            </a:pPr>
            <a:r>
              <a:rPr dirty="0" sz="1750" spc="105">
                <a:latin typeface="Georgia"/>
                <a:cs typeface="Georgia"/>
              </a:rPr>
              <a:t>syndrome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110">
                <a:latin typeface="Georgia"/>
                <a:cs typeface="Georgia"/>
              </a:rPr>
              <a:t>rectal</a:t>
            </a:r>
            <a:r>
              <a:rPr dirty="0" sz="1750" spc="30">
                <a:latin typeface="Georgia"/>
                <a:cs typeface="Georgia"/>
              </a:rPr>
              <a:t> </a:t>
            </a:r>
            <a:r>
              <a:rPr dirty="0" sz="1750" spc="80">
                <a:latin typeface="Georgia"/>
                <a:cs typeface="Georgia"/>
              </a:rPr>
              <a:t>(faux</a:t>
            </a:r>
            <a:r>
              <a:rPr dirty="0" sz="1750" spc="15">
                <a:latin typeface="Georgia"/>
                <a:cs typeface="Georgia"/>
              </a:rPr>
              <a:t> </a:t>
            </a:r>
            <a:r>
              <a:rPr dirty="0" sz="1750" spc="70">
                <a:latin typeface="Georgia"/>
                <a:cs typeface="Georgia"/>
              </a:rPr>
              <a:t>besoins)</a:t>
            </a:r>
            <a:endParaRPr sz="1750">
              <a:latin typeface="Georgia"/>
              <a:cs typeface="Georgia"/>
            </a:endParaRPr>
          </a:p>
          <a:p>
            <a:pPr marL="165735" indent="-153670">
              <a:lnSpc>
                <a:spcPct val="100000"/>
              </a:lnSpc>
              <a:buChar char="-"/>
              <a:tabLst>
                <a:tab pos="166370" algn="l"/>
              </a:tabLst>
            </a:pPr>
            <a:r>
              <a:rPr dirty="0" sz="1750" spc="110">
                <a:latin typeface="Georgia"/>
                <a:cs typeface="Georgia"/>
              </a:rPr>
              <a:t>amaigrissement</a:t>
            </a:r>
            <a:r>
              <a:rPr dirty="0" sz="1750" spc="-5">
                <a:latin typeface="Georgia"/>
                <a:cs typeface="Georgia"/>
              </a:rPr>
              <a:t> </a:t>
            </a:r>
            <a:r>
              <a:rPr dirty="0" sz="1750" spc="90">
                <a:latin typeface="Georgia"/>
                <a:cs typeface="Georgia"/>
              </a:rPr>
              <a:t>inexpliqué</a:t>
            </a:r>
            <a:endParaRPr sz="175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8955" y="5657088"/>
            <a:ext cx="1463040" cy="73543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7862" y="6365660"/>
            <a:ext cx="4932680" cy="23304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75" i="1">
                <a:solidFill>
                  <a:srgbClr val="831C5D"/>
                </a:solidFill>
                <a:latin typeface="Georgia"/>
                <a:cs typeface="Georgia"/>
              </a:rPr>
              <a:t>Programme</a:t>
            </a:r>
            <a:r>
              <a:rPr dirty="0" sz="1200" spc="2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80" i="1">
                <a:solidFill>
                  <a:srgbClr val="831C5D"/>
                </a:solidFill>
                <a:latin typeface="Georgia"/>
                <a:cs typeface="Georgia"/>
              </a:rPr>
              <a:t>national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 organisé</a:t>
            </a:r>
            <a:r>
              <a:rPr dirty="0" sz="1200" spc="5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2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640" y="2697522"/>
            <a:ext cx="6638290" cy="1076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90"/>
              </a:spcBef>
            </a:pPr>
            <a:r>
              <a:rPr dirty="0" sz="1550" spc="20">
                <a:latin typeface="Trebuchet MS"/>
                <a:cs typeface="Trebuchet MS"/>
              </a:rPr>
              <a:t>2022-2023</a:t>
            </a:r>
            <a:r>
              <a:rPr dirty="0" sz="1550" spc="-190">
                <a:latin typeface="Trebuchet MS"/>
                <a:cs typeface="Trebuchet MS"/>
              </a:rPr>
              <a:t> </a:t>
            </a:r>
            <a:r>
              <a:rPr dirty="0" sz="1550" spc="-120">
                <a:latin typeface="Trebuchet MS"/>
                <a:cs typeface="Trebuchet MS"/>
              </a:rPr>
              <a:t>:</a:t>
            </a:r>
            <a:r>
              <a:rPr dirty="0" sz="1550" spc="185">
                <a:latin typeface="Trebuchet MS"/>
                <a:cs typeface="Trebuchet MS"/>
              </a:rPr>
              <a:t> </a:t>
            </a:r>
            <a:r>
              <a:rPr dirty="0" sz="1550" spc="-5" b="1">
                <a:latin typeface="Trebuchet MS"/>
                <a:cs typeface="Trebuchet MS"/>
              </a:rPr>
              <a:t>34,2%</a:t>
            </a:r>
            <a:r>
              <a:rPr dirty="0" sz="1550" spc="135" b="1">
                <a:latin typeface="Trebuchet MS"/>
                <a:cs typeface="Trebuchet MS"/>
              </a:rPr>
              <a:t> </a:t>
            </a:r>
            <a:r>
              <a:rPr dirty="0" sz="1550" spc="-110" b="1">
                <a:latin typeface="Trebuchet MS"/>
                <a:cs typeface="Trebuchet MS"/>
              </a:rPr>
              <a:t>(</a:t>
            </a:r>
            <a:r>
              <a:rPr dirty="0" sz="1550" spc="-155" b="1">
                <a:latin typeface="Trebuchet MS"/>
                <a:cs typeface="Trebuchet MS"/>
              </a:rPr>
              <a:t> </a:t>
            </a:r>
            <a:r>
              <a:rPr dirty="0" sz="1550" spc="-10" b="1">
                <a:latin typeface="Trebuchet MS"/>
                <a:cs typeface="Trebuchet MS"/>
              </a:rPr>
              <a:t>national)</a:t>
            </a:r>
            <a:r>
              <a:rPr dirty="0" sz="1550" spc="170" b="1">
                <a:latin typeface="Trebuchet MS"/>
                <a:cs typeface="Trebuchet MS"/>
              </a:rPr>
              <a:t> </a:t>
            </a:r>
            <a:r>
              <a:rPr dirty="0" sz="1550" spc="5" b="1">
                <a:latin typeface="Trebuchet MS"/>
                <a:cs typeface="Trebuchet MS"/>
              </a:rPr>
              <a:t>/</a:t>
            </a:r>
            <a:r>
              <a:rPr dirty="0" sz="1550" spc="-160" b="1">
                <a:latin typeface="Trebuchet MS"/>
                <a:cs typeface="Trebuchet MS"/>
              </a:rPr>
              <a:t> </a:t>
            </a:r>
            <a:r>
              <a:rPr dirty="0" sz="1550" spc="-25" b="1">
                <a:latin typeface="Trebuchet MS"/>
                <a:cs typeface="Trebuchet MS"/>
              </a:rPr>
              <a:t>objectif</a:t>
            </a:r>
            <a:r>
              <a:rPr dirty="0" sz="1550" spc="-145" b="1">
                <a:latin typeface="Trebuchet MS"/>
                <a:cs typeface="Trebuchet MS"/>
              </a:rPr>
              <a:t> </a:t>
            </a:r>
            <a:r>
              <a:rPr dirty="0" sz="1550" spc="15" b="1">
                <a:latin typeface="Trebuchet MS"/>
                <a:cs typeface="Trebuchet MS"/>
              </a:rPr>
              <a:t>souhaitable</a:t>
            </a:r>
            <a:r>
              <a:rPr dirty="0" sz="1550" spc="-204" b="1">
                <a:latin typeface="Trebuchet MS"/>
                <a:cs typeface="Trebuchet MS"/>
              </a:rPr>
              <a:t> </a:t>
            </a:r>
            <a:r>
              <a:rPr dirty="0" sz="1550" spc="-60" b="1">
                <a:latin typeface="Trebuchet MS"/>
                <a:cs typeface="Trebuchet MS"/>
              </a:rPr>
              <a:t>65</a:t>
            </a:r>
            <a:r>
              <a:rPr dirty="0" sz="1550" spc="-145" b="1">
                <a:latin typeface="Trebuchet MS"/>
                <a:cs typeface="Trebuchet MS"/>
              </a:rPr>
              <a:t> </a:t>
            </a:r>
            <a:r>
              <a:rPr dirty="0" sz="1550" spc="270" b="1">
                <a:latin typeface="Trebuchet MS"/>
                <a:cs typeface="Trebuchet MS"/>
              </a:rPr>
              <a:t>%</a:t>
            </a:r>
            <a:r>
              <a:rPr dirty="0" sz="1550" spc="-165" b="1">
                <a:latin typeface="Trebuchet MS"/>
                <a:cs typeface="Trebuchet MS"/>
              </a:rPr>
              <a:t> </a:t>
            </a:r>
            <a:r>
              <a:rPr dirty="0" sz="1550" b="1">
                <a:latin typeface="Trebuchet MS"/>
                <a:cs typeface="Trebuchet MS"/>
              </a:rPr>
              <a:t>de</a:t>
            </a:r>
            <a:r>
              <a:rPr dirty="0" sz="1550" spc="-140" b="1">
                <a:latin typeface="Trebuchet MS"/>
                <a:cs typeface="Trebuchet MS"/>
              </a:rPr>
              <a:t> </a:t>
            </a:r>
            <a:r>
              <a:rPr dirty="0" sz="1550" spc="-10" b="1">
                <a:latin typeface="Trebuchet MS"/>
                <a:cs typeface="Trebuchet MS"/>
              </a:rPr>
              <a:t>participation </a:t>
            </a:r>
            <a:r>
              <a:rPr dirty="0" sz="1550" spc="-455" b="1">
                <a:latin typeface="Trebuchet MS"/>
                <a:cs typeface="Trebuchet MS"/>
              </a:rPr>
              <a:t> </a:t>
            </a:r>
            <a:r>
              <a:rPr dirty="0" sz="1550" spc="60" b="1">
                <a:latin typeface="Trebuchet MS"/>
                <a:cs typeface="Trebuchet MS"/>
              </a:rPr>
              <a:t>O</a:t>
            </a:r>
            <a:r>
              <a:rPr dirty="0" sz="1550" spc="30" b="1">
                <a:latin typeface="Trebuchet MS"/>
                <a:cs typeface="Trebuchet MS"/>
              </a:rPr>
              <a:t>b</a:t>
            </a:r>
            <a:r>
              <a:rPr dirty="0" sz="1550" spc="-160" b="1">
                <a:latin typeface="Trebuchet MS"/>
                <a:cs typeface="Trebuchet MS"/>
              </a:rPr>
              <a:t>j</a:t>
            </a:r>
            <a:r>
              <a:rPr dirty="0" sz="1550" spc="-5" b="1">
                <a:latin typeface="Trebuchet MS"/>
                <a:cs typeface="Trebuchet MS"/>
              </a:rPr>
              <a:t>e</a:t>
            </a:r>
            <a:r>
              <a:rPr dirty="0" sz="1550" spc="60" b="1">
                <a:latin typeface="Trebuchet MS"/>
                <a:cs typeface="Trebuchet MS"/>
              </a:rPr>
              <a:t>c</a:t>
            </a:r>
            <a:r>
              <a:rPr dirty="0" sz="1550" spc="-50" b="1">
                <a:latin typeface="Trebuchet MS"/>
                <a:cs typeface="Trebuchet MS"/>
              </a:rPr>
              <a:t>t</a:t>
            </a:r>
            <a:r>
              <a:rPr dirty="0" sz="1550" spc="-55" b="1">
                <a:latin typeface="Trebuchet MS"/>
                <a:cs typeface="Trebuchet MS"/>
              </a:rPr>
              <a:t>i</a:t>
            </a:r>
            <a:r>
              <a:rPr dirty="0" sz="1550" spc="-45" b="1">
                <a:latin typeface="Trebuchet MS"/>
                <a:cs typeface="Trebuchet MS"/>
              </a:rPr>
              <a:t>f</a:t>
            </a:r>
            <a:r>
              <a:rPr dirty="0" sz="1550" spc="-145" b="1">
                <a:latin typeface="Trebuchet MS"/>
                <a:cs typeface="Trebuchet MS"/>
              </a:rPr>
              <a:t> </a:t>
            </a:r>
            <a:r>
              <a:rPr dirty="0" sz="1550" spc="40" b="1">
                <a:latin typeface="Trebuchet MS"/>
                <a:cs typeface="Trebuchet MS"/>
              </a:rPr>
              <a:t>a</a:t>
            </a:r>
            <a:r>
              <a:rPr dirty="0" sz="1550" spc="75" b="1">
                <a:latin typeface="Trebuchet MS"/>
                <a:cs typeface="Trebuchet MS"/>
              </a:rPr>
              <a:t>c</a:t>
            </a:r>
            <a:r>
              <a:rPr dirty="0" sz="1550" spc="60" b="1">
                <a:latin typeface="Trebuchet MS"/>
                <a:cs typeface="Trebuchet MS"/>
              </a:rPr>
              <a:t>c</a:t>
            </a:r>
            <a:r>
              <a:rPr dirty="0" sz="1550" spc="-5" b="1">
                <a:latin typeface="Trebuchet MS"/>
                <a:cs typeface="Trebuchet MS"/>
              </a:rPr>
              <a:t>e</a:t>
            </a:r>
            <a:r>
              <a:rPr dirty="0" sz="1550" spc="10" b="1">
                <a:latin typeface="Trebuchet MS"/>
                <a:cs typeface="Trebuchet MS"/>
              </a:rPr>
              <a:t>p</a:t>
            </a:r>
            <a:r>
              <a:rPr dirty="0" sz="1550" spc="-50" b="1">
                <a:latin typeface="Trebuchet MS"/>
                <a:cs typeface="Trebuchet MS"/>
              </a:rPr>
              <a:t>t</a:t>
            </a:r>
            <a:r>
              <a:rPr dirty="0" sz="1550" spc="40" b="1">
                <a:latin typeface="Trebuchet MS"/>
                <a:cs typeface="Trebuchet MS"/>
              </a:rPr>
              <a:t>a</a:t>
            </a:r>
            <a:r>
              <a:rPr dirty="0" sz="1550" spc="10" b="1">
                <a:latin typeface="Trebuchet MS"/>
                <a:cs typeface="Trebuchet MS"/>
              </a:rPr>
              <a:t>b</a:t>
            </a:r>
            <a:r>
              <a:rPr dirty="0" sz="1550" spc="15" b="1">
                <a:latin typeface="Trebuchet MS"/>
                <a:cs typeface="Trebuchet MS"/>
              </a:rPr>
              <a:t>l</a:t>
            </a:r>
            <a:r>
              <a:rPr dirty="0" sz="1550" spc="-10" b="1">
                <a:latin typeface="Trebuchet MS"/>
                <a:cs typeface="Trebuchet MS"/>
              </a:rPr>
              <a:t>e</a:t>
            </a:r>
            <a:r>
              <a:rPr dirty="0" sz="1550" spc="-195" b="1">
                <a:latin typeface="Trebuchet MS"/>
                <a:cs typeface="Trebuchet MS"/>
              </a:rPr>
              <a:t> </a:t>
            </a:r>
            <a:r>
              <a:rPr dirty="0" sz="1550" spc="30" b="1">
                <a:latin typeface="Trebuchet MS"/>
                <a:cs typeface="Trebuchet MS"/>
              </a:rPr>
              <a:t>d</a:t>
            </a:r>
            <a:r>
              <a:rPr dirty="0" sz="1550" spc="-10" b="1">
                <a:latin typeface="Trebuchet MS"/>
                <a:cs typeface="Trebuchet MS"/>
              </a:rPr>
              <a:t>e</a:t>
            </a:r>
            <a:r>
              <a:rPr dirty="0" sz="1550" spc="-160" b="1">
                <a:latin typeface="Trebuchet MS"/>
                <a:cs typeface="Trebuchet MS"/>
              </a:rPr>
              <a:t> </a:t>
            </a:r>
            <a:r>
              <a:rPr dirty="0" sz="1550" spc="-60" b="1">
                <a:latin typeface="Trebuchet MS"/>
                <a:cs typeface="Trebuchet MS"/>
              </a:rPr>
              <a:t>4</a:t>
            </a:r>
            <a:r>
              <a:rPr dirty="0" sz="1550" spc="-75" b="1">
                <a:latin typeface="Trebuchet MS"/>
                <a:cs typeface="Trebuchet MS"/>
              </a:rPr>
              <a:t>5</a:t>
            </a:r>
            <a:r>
              <a:rPr dirty="0" sz="1550" spc="270" b="1">
                <a:latin typeface="Trebuchet MS"/>
                <a:cs typeface="Trebuchet MS"/>
              </a:rPr>
              <a:t>%</a:t>
            </a:r>
            <a:r>
              <a:rPr dirty="0" sz="1550" spc="-170" b="1">
                <a:latin typeface="Trebuchet MS"/>
                <a:cs typeface="Trebuchet MS"/>
              </a:rPr>
              <a:t> </a:t>
            </a:r>
            <a:r>
              <a:rPr dirty="0" sz="1550" b="1">
                <a:latin typeface="Trebuchet MS"/>
                <a:cs typeface="Trebuchet MS"/>
              </a:rPr>
              <a:t>n</a:t>
            </a:r>
            <a:r>
              <a:rPr dirty="0" sz="1550" spc="20" b="1">
                <a:latin typeface="Trebuchet MS"/>
                <a:cs typeface="Trebuchet MS"/>
              </a:rPr>
              <a:t>o</a:t>
            </a:r>
            <a:r>
              <a:rPr dirty="0" sz="1550" b="1">
                <a:latin typeface="Trebuchet MS"/>
                <a:cs typeface="Trebuchet MS"/>
              </a:rPr>
              <a:t>n</a:t>
            </a:r>
            <a:r>
              <a:rPr dirty="0" sz="1550" spc="-150" b="1">
                <a:latin typeface="Trebuchet MS"/>
                <a:cs typeface="Trebuchet MS"/>
              </a:rPr>
              <a:t> </a:t>
            </a:r>
            <a:r>
              <a:rPr dirty="0" sz="1550" spc="25" b="1">
                <a:latin typeface="Trebuchet MS"/>
                <a:cs typeface="Trebuchet MS"/>
              </a:rPr>
              <a:t>a</a:t>
            </a:r>
            <a:r>
              <a:rPr dirty="0" sz="1550" spc="-50" b="1">
                <a:latin typeface="Trebuchet MS"/>
                <a:cs typeface="Trebuchet MS"/>
              </a:rPr>
              <a:t>t</a:t>
            </a:r>
            <a:r>
              <a:rPr dirty="0" sz="1550" spc="-65" b="1">
                <a:latin typeface="Trebuchet MS"/>
                <a:cs typeface="Trebuchet MS"/>
              </a:rPr>
              <a:t>t</a:t>
            </a:r>
            <a:r>
              <a:rPr dirty="0" sz="1550" spc="-20" b="1">
                <a:latin typeface="Trebuchet MS"/>
                <a:cs typeface="Trebuchet MS"/>
              </a:rPr>
              <a:t>e</a:t>
            </a:r>
            <a:r>
              <a:rPr dirty="0" sz="1550" spc="-40" b="1">
                <a:latin typeface="Trebuchet MS"/>
                <a:cs typeface="Trebuchet MS"/>
              </a:rPr>
              <a:t>i</a:t>
            </a:r>
            <a:r>
              <a:rPr dirty="0" sz="1550" spc="-15" b="1">
                <a:latin typeface="Trebuchet MS"/>
                <a:cs typeface="Trebuchet MS"/>
              </a:rPr>
              <a:t>n</a:t>
            </a:r>
            <a:r>
              <a:rPr dirty="0" sz="1550" spc="-55" b="1">
                <a:latin typeface="Trebuchet MS"/>
                <a:cs typeface="Trebuchet MS"/>
              </a:rPr>
              <a:t>t</a:t>
            </a:r>
            <a:endParaRPr sz="1550">
              <a:latin typeface="Trebuchet MS"/>
              <a:cs typeface="Trebuchet MS"/>
            </a:endParaRPr>
          </a:p>
          <a:p>
            <a:pPr marL="1148080">
              <a:lnSpc>
                <a:spcPct val="100000"/>
              </a:lnSpc>
              <a:spcBef>
                <a:spcPts val="605"/>
              </a:spcBef>
            </a:pPr>
            <a:r>
              <a:rPr dirty="0" sz="2100" spc="-120" b="1">
                <a:latin typeface="Trebuchet MS"/>
                <a:cs typeface="Trebuchet MS"/>
              </a:rPr>
              <a:t>33</a:t>
            </a:r>
            <a:r>
              <a:rPr dirty="0" sz="2100" spc="-145" b="1">
                <a:latin typeface="Trebuchet MS"/>
                <a:cs typeface="Trebuchet MS"/>
              </a:rPr>
              <a:t>,</a:t>
            </a:r>
            <a:r>
              <a:rPr dirty="0" sz="2100" spc="-120" b="1">
                <a:latin typeface="Trebuchet MS"/>
                <a:cs typeface="Trebuchet MS"/>
              </a:rPr>
              <a:t>2</a:t>
            </a:r>
            <a:r>
              <a:rPr dirty="0" sz="2100" spc="330" b="1">
                <a:latin typeface="Trebuchet MS"/>
                <a:cs typeface="Trebuchet MS"/>
              </a:rPr>
              <a:t>%</a:t>
            </a:r>
            <a:r>
              <a:rPr dirty="0" sz="2100" spc="-135" b="1">
                <a:latin typeface="Trebuchet MS"/>
                <a:cs typeface="Trebuchet MS"/>
              </a:rPr>
              <a:t> </a:t>
            </a:r>
            <a:r>
              <a:rPr dirty="0" sz="2100" spc="-10" b="1">
                <a:latin typeface="Trebuchet MS"/>
                <a:cs typeface="Trebuchet MS"/>
              </a:rPr>
              <a:t>p</a:t>
            </a:r>
            <a:r>
              <a:rPr dirty="0" sz="2100" spc="25" b="1">
                <a:latin typeface="Trebuchet MS"/>
                <a:cs typeface="Trebuchet MS"/>
              </a:rPr>
              <a:t>o</a:t>
            </a:r>
            <a:r>
              <a:rPr dirty="0" sz="2100" spc="-25" b="1">
                <a:latin typeface="Trebuchet MS"/>
                <a:cs typeface="Trebuchet MS"/>
              </a:rPr>
              <a:t>u</a:t>
            </a:r>
            <a:r>
              <a:rPr dirty="0" sz="2100" spc="-125" b="1">
                <a:latin typeface="Trebuchet MS"/>
                <a:cs typeface="Trebuchet MS"/>
              </a:rPr>
              <a:t>r</a:t>
            </a:r>
            <a:r>
              <a:rPr dirty="0" sz="2100" spc="-190" b="1">
                <a:latin typeface="Trebuchet MS"/>
                <a:cs typeface="Trebuchet MS"/>
              </a:rPr>
              <a:t> </a:t>
            </a:r>
            <a:r>
              <a:rPr dirty="0" sz="2100" spc="-15" b="1">
                <a:latin typeface="Trebuchet MS"/>
                <a:cs typeface="Trebuchet MS"/>
              </a:rPr>
              <a:t>l</a:t>
            </a:r>
            <a:r>
              <a:rPr dirty="0" sz="2100" spc="-40" b="1">
                <a:latin typeface="Trebuchet MS"/>
                <a:cs typeface="Trebuchet MS"/>
              </a:rPr>
              <a:t>e</a:t>
            </a:r>
            <a:r>
              <a:rPr dirty="0" sz="2100" spc="-185" b="1">
                <a:latin typeface="Trebuchet MS"/>
                <a:cs typeface="Trebuchet MS"/>
              </a:rPr>
              <a:t> </a:t>
            </a:r>
            <a:r>
              <a:rPr dirty="0" sz="2100" spc="-135" b="1">
                <a:latin typeface="Trebuchet MS"/>
                <a:cs typeface="Trebuchet MS"/>
              </a:rPr>
              <a:t>V</a:t>
            </a:r>
            <a:r>
              <a:rPr dirty="0" sz="2100" spc="55" b="1">
                <a:latin typeface="Trebuchet MS"/>
                <a:cs typeface="Trebuchet MS"/>
              </a:rPr>
              <a:t>a</a:t>
            </a:r>
            <a:r>
              <a:rPr dirty="0" sz="2100" b="1">
                <a:latin typeface="Trebuchet MS"/>
                <a:cs typeface="Trebuchet MS"/>
              </a:rPr>
              <a:t>l</a:t>
            </a:r>
            <a:r>
              <a:rPr dirty="0" sz="2100" spc="-229" b="1">
                <a:latin typeface="Trebuchet MS"/>
                <a:cs typeface="Trebuchet MS"/>
              </a:rPr>
              <a:t> </a:t>
            </a:r>
            <a:r>
              <a:rPr dirty="0" sz="2100" spc="15" b="1">
                <a:latin typeface="Trebuchet MS"/>
                <a:cs typeface="Trebuchet MS"/>
              </a:rPr>
              <a:t>d</a:t>
            </a:r>
            <a:r>
              <a:rPr dirty="0" sz="2100" b="1">
                <a:latin typeface="Trebuchet MS"/>
                <a:cs typeface="Trebuchet MS"/>
              </a:rPr>
              <a:t>'</a:t>
            </a:r>
            <a:r>
              <a:rPr dirty="0" sz="2100" spc="75" b="1">
                <a:latin typeface="Trebuchet MS"/>
                <a:cs typeface="Trebuchet MS"/>
              </a:rPr>
              <a:t>O</a:t>
            </a:r>
            <a:r>
              <a:rPr dirty="0" sz="2100" spc="-65" b="1">
                <a:latin typeface="Trebuchet MS"/>
                <a:cs typeface="Trebuchet MS"/>
              </a:rPr>
              <a:t>i</a:t>
            </a:r>
            <a:r>
              <a:rPr dirty="0" sz="2100" spc="160" b="1">
                <a:latin typeface="Trebuchet MS"/>
                <a:cs typeface="Trebuchet MS"/>
              </a:rPr>
              <a:t>s</a:t>
            </a:r>
            <a:r>
              <a:rPr dirty="0" sz="2100" spc="-40" b="1">
                <a:latin typeface="Trebuchet MS"/>
                <a:cs typeface="Trebuchet MS"/>
              </a:rPr>
              <a:t>e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96611" y="4627841"/>
            <a:ext cx="6671945" cy="92329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12700" marR="5080">
              <a:lnSpc>
                <a:spcPct val="90300"/>
              </a:lnSpc>
              <a:spcBef>
                <a:spcPts val="345"/>
              </a:spcBef>
            </a:pPr>
            <a:r>
              <a:rPr dirty="0" sz="2100" spc="-5">
                <a:latin typeface="Calibri"/>
                <a:cs typeface="Calibri"/>
              </a:rPr>
              <a:t>Des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disparités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en</a:t>
            </a:r>
            <a:r>
              <a:rPr dirty="0" sz="2100" spc="-5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fonction</a:t>
            </a:r>
            <a:r>
              <a:rPr dirty="0" sz="2100" spc="1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des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tranches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35">
                <a:latin typeface="Calibri"/>
                <a:cs typeface="Calibri"/>
              </a:rPr>
              <a:t>d’âge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: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la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moins</a:t>
            </a:r>
            <a:r>
              <a:rPr dirty="0" sz="2100" spc="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bien </a:t>
            </a:r>
            <a:r>
              <a:rPr dirty="0" sz="2100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représentée</a:t>
            </a:r>
            <a:r>
              <a:rPr dirty="0" sz="2100" spc="3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50-54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ans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(28%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pour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10">
                <a:latin typeface="Calibri"/>
                <a:cs typeface="Calibri"/>
              </a:rPr>
              <a:t>les</a:t>
            </a:r>
            <a:r>
              <a:rPr dirty="0" sz="2100" spc="25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hommes</a:t>
            </a:r>
            <a:r>
              <a:rPr dirty="0" sz="2100" spc="-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/ 29</a:t>
            </a:r>
            <a:r>
              <a:rPr dirty="0" sz="2100" spc="-1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%</a:t>
            </a:r>
            <a:r>
              <a:rPr dirty="0" sz="2100" spc="-5">
                <a:latin typeface="Calibri"/>
                <a:cs typeface="Calibri"/>
              </a:rPr>
              <a:t> pour</a:t>
            </a:r>
            <a:r>
              <a:rPr dirty="0" sz="2100" spc="10">
                <a:latin typeface="Calibri"/>
                <a:cs typeface="Calibri"/>
              </a:rPr>
              <a:t> </a:t>
            </a:r>
            <a:r>
              <a:rPr dirty="0" sz="2100" spc="-5">
                <a:latin typeface="Calibri"/>
                <a:cs typeface="Calibri"/>
              </a:rPr>
              <a:t>les </a:t>
            </a:r>
            <a:r>
              <a:rPr dirty="0" sz="2100" spc="-459">
                <a:latin typeface="Calibri"/>
                <a:cs typeface="Calibri"/>
              </a:rPr>
              <a:t> </a:t>
            </a:r>
            <a:r>
              <a:rPr dirty="0" sz="2100" spc="-15">
                <a:latin typeface="Calibri"/>
                <a:cs typeface="Calibri"/>
              </a:rPr>
              <a:t>femmes</a:t>
            </a:r>
            <a:r>
              <a:rPr dirty="0" sz="2100" spc="20">
                <a:latin typeface="Calibri"/>
                <a:cs typeface="Calibri"/>
              </a:rPr>
              <a:t> </a:t>
            </a:r>
            <a:r>
              <a:rPr dirty="0" sz="2100">
                <a:latin typeface="Calibri"/>
                <a:cs typeface="Calibri"/>
              </a:rPr>
              <a:t>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771525" marR="5080" indent="-758825">
              <a:lnSpc>
                <a:spcPts val="3479"/>
              </a:lnSpc>
              <a:spcBef>
                <a:spcPts val="540"/>
              </a:spcBef>
            </a:pPr>
            <a:r>
              <a:rPr dirty="0" spc="-185"/>
              <a:t>T</a:t>
            </a:r>
            <a:r>
              <a:rPr dirty="0" spc="-175"/>
              <a:t>a</a:t>
            </a:r>
            <a:r>
              <a:rPr dirty="0" spc="-60"/>
              <a:t>u</a:t>
            </a:r>
            <a:r>
              <a:rPr dirty="0" spc="-220"/>
              <a:t>x</a:t>
            </a:r>
            <a:r>
              <a:rPr dirty="0" spc="-175"/>
              <a:t> </a:t>
            </a:r>
            <a:r>
              <a:rPr dirty="0" spc="-15"/>
              <a:t>d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145"/>
              <a:t>a</a:t>
            </a:r>
            <a:r>
              <a:rPr dirty="0" spc="-204"/>
              <a:t>r</a:t>
            </a:r>
            <a:r>
              <a:rPr dirty="0" spc="-75"/>
              <a:t>t</a:t>
            </a:r>
            <a:r>
              <a:rPr dirty="0" spc="-130"/>
              <a:t>i</a:t>
            </a:r>
            <a:r>
              <a:rPr dirty="0" spc="45"/>
              <a:t>c</a:t>
            </a:r>
            <a:r>
              <a:rPr dirty="0" spc="-130"/>
              <a:t>i</a:t>
            </a:r>
            <a:r>
              <a:rPr dirty="0" spc="-50"/>
              <a:t>p</a:t>
            </a:r>
            <a:r>
              <a:rPr dirty="0" spc="-145"/>
              <a:t>a</a:t>
            </a:r>
            <a:r>
              <a:rPr dirty="0" spc="-75"/>
              <a:t>t</a:t>
            </a:r>
            <a:r>
              <a:rPr dirty="0" spc="-130"/>
              <a:t>i</a:t>
            </a:r>
            <a:r>
              <a:rPr dirty="0" spc="-70"/>
              <a:t>o</a:t>
            </a:r>
            <a:r>
              <a:rPr dirty="0" spc="-50"/>
              <a:t>n</a:t>
            </a:r>
            <a:r>
              <a:rPr dirty="0" spc="-229"/>
              <a:t> </a:t>
            </a:r>
            <a:r>
              <a:rPr dirty="0" spc="-175"/>
              <a:t>a</a:t>
            </a:r>
            <a:r>
              <a:rPr dirty="0" spc="-65"/>
              <a:t>u</a:t>
            </a:r>
            <a:r>
              <a:rPr dirty="0" spc="-185"/>
              <a:t> </a:t>
            </a:r>
            <a:r>
              <a:rPr dirty="0" spc="-15"/>
              <a:t>d</a:t>
            </a:r>
            <a:r>
              <a:rPr dirty="0" spc="-95"/>
              <a:t>é</a:t>
            </a:r>
            <a:r>
              <a:rPr dirty="0" spc="15"/>
              <a:t>p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75"/>
              <a:t>t</a:t>
            </a:r>
            <a:r>
              <a:rPr dirty="0" spc="-145"/>
              <a:t>a</a:t>
            </a:r>
            <a:r>
              <a:rPr dirty="0" spc="20"/>
              <a:t>g</a:t>
            </a:r>
            <a:r>
              <a:rPr dirty="0" spc="-60"/>
              <a:t>e  </a:t>
            </a:r>
            <a:r>
              <a:rPr dirty="0" spc="-70"/>
              <a:t>o</a:t>
            </a:r>
            <a:r>
              <a:rPr dirty="0" spc="-204"/>
              <a:t>r</a:t>
            </a:r>
            <a:r>
              <a:rPr dirty="0" spc="20"/>
              <a:t>g</a:t>
            </a:r>
            <a:r>
              <a:rPr dirty="0" spc="-175"/>
              <a:t>a</a:t>
            </a:r>
            <a:r>
              <a:rPr dirty="0" spc="-55"/>
              <a:t>n</a:t>
            </a:r>
            <a:r>
              <a:rPr dirty="0" spc="-100"/>
              <a:t>i</a:t>
            </a:r>
            <a:r>
              <a:rPr dirty="0" spc="-190"/>
              <a:t>s</a:t>
            </a:r>
            <a:r>
              <a:rPr dirty="0" spc="-90"/>
              <a:t>é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65"/>
              <a:t>u</a:t>
            </a:r>
            <a:r>
              <a:rPr dirty="0" spc="-185"/>
              <a:t> </a:t>
            </a:r>
            <a:r>
              <a:rPr dirty="0" spc="40"/>
              <a:t>CC</a:t>
            </a:r>
            <a:r>
              <a:rPr dirty="0" spc="-135"/>
              <a:t>R</a:t>
            </a:r>
            <a:r>
              <a:rPr dirty="0" spc="-175"/>
              <a:t> </a:t>
            </a:r>
            <a:r>
              <a:rPr dirty="0" spc="-130"/>
              <a:t>i</a:t>
            </a:r>
            <a:r>
              <a:rPr dirty="0" spc="-55"/>
              <a:t>n</a:t>
            </a:r>
            <a:r>
              <a:rPr dirty="0" spc="-160"/>
              <a:t>s</a:t>
            </a:r>
            <a:r>
              <a:rPr dirty="0" spc="-90"/>
              <a:t>u</a:t>
            </a:r>
            <a:r>
              <a:rPr dirty="0" spc="-100"/>
              <a:t>ff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175"/>
              <a:t>a</a:t>
            </a:r>
            <a:r>
              <a:rPr dirty="0" spc="-55"/>
              <a:t>n</a:t>
            </a:r>
            <a:r>
              <a:rPr dirty="0" spc="-55"/>
              <a:t>t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760982" y="3861054"/>
          <a:ext cx="4321810" cy="661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0"/>
                <a:gridCol w="1626235"/>
                <a:gridCol w="996950"/>
              </a:tblGrid>
              <a:tr h="417575">
                <a:tc>
                  <a:txBody>
                    <a:bodyPr/>
                    <a:lstStyle/>
                    <a:p>
                      <a:pPr marL="470534">
                        <a:lnSpc>
                          <a:spcPts val="1670"/>
                        </a:lnSpc>
                        <a:spcBef>
                          <a:spcPts val="1515"/>
                        </a:spcBef>
                      </a:pPr>
                      <a:r>
                        <a:rPr dirty="0" sz="1400" spc="40" b="1">
                          <a:latin typeface="Trebuchet MS"/>
                          <a:cs typeface="Trebuchet MS"/>
                        </a:rPr>
                        <a:t>Hommes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92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marL="461645">
                        <a:lnSpc>
                          <a:spcPts val="1670"/>
                        </a:lnSpc>
                        <a:spcBef>
                          <a:spcPts val="1515"/>
                        </a:spcBef>
                      </a:pPr>
                      <a:r>
                        <a:rPr dirty="0" sz="1400" spc="10" b="1">
                          <a:latin typeface="Trebuchet MS"/>
                          <a:cs typeface="Trebuchet MS"/>
                        </a:rPr>
                        <a:t>Femmes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92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ts val="1670"/>
                        </a:lnSpc>
                        <a:spcBef>
                          <a:spcPts val="1515"/>
                        </a:spcBef>
                      </a:pPr>
                      <a:r>
                        <a:rPr dirty="0" sz="1400" spc="-55" b="1">
                          <a:latin typeface="Trebuchet MS"/>
                          <a:cs typeface="Trebuchet MS"/>
                        </a:rPr>
                        <a:t>Total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192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</a:tr>
              <a:tr h="233171">
                <a:tc>
                  <a:txBody>
                    <a:bodyPr/>
                    <a:lstStyle/>
                    <a:p>
                      <a:pPr algn="r" marR="27305">
                        <a:lnSpc>
                          <a:spcPts val="1670"/>
                        </a:lnSpc>
                        <a:spcBef>
                          <a:spcPts val="65"/>
                        </a:spcBef>
                      </a:pP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31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8</a:t>
                      </a:r>
                      <a:r>
                        <a:rPr dirty="0" sz="14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marL="1069340">
                        <a:lnSpc>
                          <a:spcPts val="1670"/>
                        </a:lnSpc>
                        <a:spcBef>
                          <a:spcPts val="65"/>
                        </a:spcBef>
                      </a:pP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34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4</a:t>
                      </a:r>
                      <a:r>
                        <a:rPr dirty="0" sz="14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ts val="1670"/>
                        </a:lnSpc>
                        <a:spcBef>
                          <a:spcPts val="65"/>
                        </a:spcBef>
                      </a:pPr>
                      <a:r>
                        <a:rPr dirty="0" sz="1400" spc="-10" b="1">
                          <a:latin typeface="Trebuchet MS"/>
                          <a:cs typeface="Trebuchet MS"/>
                        </a:rPr>
                        <a:t>33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,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dirty="0" sz="1400" spc="-1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%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6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644" y="2702062"/>
            <a:ext cx="6892925" cy="2726055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550" spc="-8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550" spc="-6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550" spc="-35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550" spc="-95" b="1">
                <a:solidFill>
                  <a:srgbClr val="0F5495"/>
                </a:solidFill>
                <a:latin typeface="Verdana"/>
                <a:cs typeface="Verdana"/>
              </a:rPr>
              <a:t>x</a:t>
            </a:r>
            <a:r>
              <a:rPr dirty="0" sz="1550" spc="-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550" spc="5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550" spc="-3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550" spc="-9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550" spc="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550" spc="-6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550" spc="-9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550" spc="-3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550" spc="-6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550" spc="1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550" spc="-4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550" spc="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550" spc="-7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550" spc="-3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550" spc="-6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550" spc="-25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550" spc="-1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550" spc="-12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550" spc="-3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550" spc="-9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550" spc="-35" b="1">
                <a:solidFill>
                  <a:srgbClr val="0F5495"/>
                </a:solidFill>
                <a:latin typeface="Verdana"/>
                <a:cs typeface="Verdana"/>
              </a:rPr>
              <a:t>è</a:t>
            </a:r>
            <a:r>
              <a:rPr dirty="0" sz="1550" spc="-8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550" spc="-9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550" spc="-45" b="1">
                <a:solidFill>
                  <a:srgbClr val="0F5495"/>
                </a:solidFill>
                <a:latin typeface="Verdana"/>
                <a:cs typeface="Verdana"/>
              </a:rPr>
              <a:t>f</a:t>
            </a:r>
            <a:r>
              <a:rPr dirty="0" sz="1550" spc="-7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550" spc="-4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550" spc="5" b="1">
                <a:solidFill>
                  <a:srgbClr val="0F5495"/>
                </a:solidFill>
                <a:latin typeface="Verdana"/>
                <a:cs typeface="Verdana"/>
              </a:rPr>
              <a:t>b</a:t>
            </a:r>
            <a:r>
              <a:rPr dirty="0" sz="1550" spc="-6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550" spc="-3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550" spc="200">
                <a:latin typeface="Verdana"/>
                <a:cs typeface="Verdana"/>
              </a:rPr>
              <a:t>P</a:t>
            </a:r>
            <a:r>
              <a:rPr dirty="0" sz="1550" spc="35">
                <a:latin typeface="Verdana"/>
                <a:cs typeface="Verdana"/>
              </a:rPr>
              <a:t>e</a:t>
            </a:r>
            <a:r>
              <a:rPr dirty="0" sz="1550" spc="85">
                <a:latin typeface="Verdana"/>
                <a:cs typeface="Verdana"/>
              </a:rPr>
              <a:t>u</a:t>
            </a:r>
            <a:r>
              <a:rPr dirty="0" sz="1550" spc="-155">
                <a:latin typeface="Verdana"/>
                <a:cs typeface="Verdana"/>
              </a:rPr>
              <a:t> </a:t>
            </a:r>
            <a:r>
              <a:rPr dirty="0" sz="1550" spc="75">
                <a:latin typeface="Verdana"/>
                <a:cs typeface="Verdana"/>
              </a:rPr>
              <a:t>c</a:t>
            </a:r>
            <a:r>
              <a:rPr dirty="0" sz="1550" spc="50">
                <a:latin typeface="Verdana"/>
                <a:cs typeface="Verdana"/>
              </a:rPr>
              <a:t>o</a:t>
            </a:r>
            <a:r>
              <a:rPr dirty="0" sz="1550" spc="165">
                <a:latin typeface="Verdana"/>
                <a:cs typeface="Verdana"/>
              </a:rPr>
              <a:t>m</a:t>
            </a:r>
            <a:r>
              <a:rPr dirty="0" sz="1550" spc="105">
                <a:latin typeface="Verdana"/>
                <a:cs typeface="Verdana"/>
              </a:rPr>
              <a:t>p</a:t>
            </a:r>
            <a:r>
              <a:rPr dirty="0" sz="1550" spc="15">
                <a:latin typeface="Verdana"/>
                <a:cs typeface="Verdana"/>
              </a:rPr>
              <a:t>l</a:t>
            </a:r>
            <a:r>
              <a:rPr dirty="0" sz="1550">
                <a:latin typeface="Verdana"/>
                <a:cs typeface="Verdana"/>
              </a:rPr>
              <a:t>i</a:t>
            </a:r>
            <a:r>
              <a:rPr dirty="0" sz="1550" spc="105">
                <a:latin typeface="Verdana"/>
                <a:cs typeface="Verdana"/>
              </a:rPr>
              <a:t>q</a:t>
            </a:r>
            <a:r>
              <a:rPr dirty="0" sz="1550" spc="80">
                <a:latin typeface="Verdana"/>
                <a:cs typeface="Verdana"/>
              </a:rPr>
              <a:t>u</a:t>
            </a:r>
            <a:r>
              <a:rPr dirty="0" sz="1550" spc="30">
                <a:latin typeface="Verdana"/>
                <a:cs typeface="Verdana"/>
              </a:rPr>
              <a:t>é</a:t>
            </a:r>
            <a:r>
              <a:rPr dirty="0" sz="1550" spc="-175">
                <a:latin typeface="Verdana"/>
                <a:cs typeface="Verdana"/>
              </a:rPr>
              <a:t> </a:t>
            </a:r>
            <a:r>
              <a:rPr dirty="0" sz="1550" spc="-20">
                <a:latin typeface="Verdana"/>
                <a:cs typeface="Verdana"/>
              </a:rPr>
              <a:t>s</a:t>
            </a:r>
            <a:r>
              <a:rPr dirty="0" sz="1550">
                <a:latin typeface="Verdana"/>
                <a:cs typeface="Verdana"/>
              </a:rPr>
              <a:t>i</a:t>
            </a:r>
            <a:r>
              <a:rPr dirty="0" sz="1550" spc="-150">
                <a:latin typeface="Verdana"/>
                <a:cs typeface="Verdana"/>
              </a:rPr>
              <a:t> </a:t>
            </a:r>
            <a:r>
              <a:rPr dirty="0" sz="1550">
                <a:latin typeface="Verdana"/>
                <a:cs typeface="Verdana"/>
              </a:rPr>
              <a:t>a</a:t>
            </a:r>
            <a:r>
              <a:rPr dirty="0" sz="1550" spc="105">
                <a:latin typeface="Verdana"/>
                <a:cs typeface="Verdana"/>
              </a:rPr>
              <a:t>d</a:t>
            </a:r>
            <a:r>
              <a:rPr dirty="0" sz="1550" spc="50">
                <a:latin typeface="Verdana"/>
                <a:cs typeface="Verdana"/>
              </a:rPr>
              <a:t>o</a:t>
            </a:r>
            <a:r>
              <a:rPr dirty="0" sz="1550" spc="105">
                <a:latin typeface="Verdana"/>
                <a:cs typeface="Verdana"/>
              </a:rPr>
              <a:t>p</a:t>
            </a:r>
            <a:r>
              <a:rPr dirty="0" sz="1550" spc="35">
                <a:latin typeface="Verdana"/>
                <a:cs typeface="Verdana"/>
              </a:rPr>
              <a:t>t</a:t>
            </a:r>
            <a:r>
              <a:rPr dirty="0" sz="1550">
                <a:latin typeface="Verdana"/>
                <a:cs typeface="Verdana"/>
              </a:rPr>
              <a:t>i</a:t>
            </a:r>
            <a:r>
              <a:rPr dirty="0" sz="1550" spc="35">
                <a:latin typeface="Verdana"/>
                <a:cs typeface="Verdana"/>
              </a:rPr>
              <a:t>o</a:t>
            </a:r>
            <a:r>
              <a:rPr dirty="0" sz="1550" spc="90">
                <a:latin typeface="Verdana"/>
                <a:cs typeface="Verdana"/>
              </a:rPr>
              <a:t>n</a:t>
            </a:r>
            <a:r>
              <a:rPr dirty="0" sz="1550" spc="-160">
                <a:latin typeface="Verdana"/>
                <a:cs typeface="Verdana"/>
              </a:rPr>
              <a:t> </a:t>
            </a:r>
            <a:r>
              <a:rPr dirty="0" sz="1550" spc="105">
                <a:latin typeface="Verdana"/>
                <a:cs typeface="Verdana"/>
              </a:rPr>
              <a:t>p</a:t>
            </a:r>
            <a:r>
              <a:rPr dirty="0" sz="1550" spc="-35">
                <a:latin typeface="Verdana"/>
                <a:cs typeface="Verdana"/>
              </a:rPr>
              <a:t>r</a:t>
            </a:r>
            <a:r>
              <a:rPr dirty="0" sz="1550" spc="20">
                <a:latin typeface="Verdana"/>
                <a:cs typeface="Verdana"/>
              </a:rPr>
              <a:t>é</a:t>
            </a:r>
            <a:r>
              <a:rPr dirty="0" sz="1550" spc="90">
                <a:latin typeface="Verdana"/>
                <a:cs typeface="Verdana"/>
              </a:rPr>
              <a:t>c</a:t>
            </a:r>
            <a:r>
              <a:rPr dirty="0" sz="1550" spc="35">
                <a:latin typeface="Verdana"/>
                <a:cs typeface="Verdana"/>
              </a:rPr>
              <a:t>o</a:t>
            </a:r>
            <a:r>
              <a:rPr dirty="0" sz="1550" spc="75">
                <a:latin typeface="Verdana"/>
                <a:cs typeface="Verdana"/>
              </a:rPr>
              <a:t>c</a:t>
            </a:r>
            <a:r>
              <a:rPr dirty="0" sz="1550" spc="30">
                <a:latin typeface="Verdana"/>
                <a:cs typeface="Verdana"/>
              </a:rPr>
              <a:t>e</a:t>
            </a:r>
            <a:endParaRPr sz="15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750" spc="-30" b="1">
                <a:solidFill>
                  <a:srgbClr val="0F5495"/>
                </a:solidFill>
                <a:latin typeface="Verdana"/>
                <a:cs typeface="Verdana"/>
              </a:rPr>
              <a:t>Comment</a:t>
            </a:r>
            <a:r>
              <a:rPr dirty="0" sz="1750" spc="-10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5" b="1">
                <a:solidFill>
                  <a:srgbClr val="0F5495"/>
                </a:solidFill>
                <a:latin typeface="Verdana"/>
                <a:cs typeface="Verdana"/>
              </a:rPr>
              <a:t>impliquer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les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65" b="1">
                <a:solidFill>
                  <a:srgbClr val="0F5495"/>
                </a:solidFill>
                <a:latin typeface="Verdana"/>
                <a:cs typeface="Verdana"/>
              </a:rPr>
              <a:t>65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90" b="1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de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non</a:t>
            </a:r>
            <a:r>
              <a:rPr dirty="0" sz="1750" spc="-9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participants?</a:t>
            </a:r>
            <a:endParaRPr sz="1750">
              <a:latin typeface="Verdana"/>
              <a:cs typeface="Verdana"/>
            </a:endParaRPr>
          </a:p>
          <a:p>
            <a:pPr marL="614680" marR="5080" indent="-201295">
              <a:lnSpc>
                <a:spcPts val="1900"/>
              </a:lnSpc>
              <a:spcBef>
                <a:spcPts val="445"/>
              </a:spcBef>
              <a:buFont typeface="Arial MT"/>
              <a:buChar char="•"/>
              <a:tabLst>
                <a:tab pos="614045" algn="l"/>
                <a:tab pos="615315" algn="l"/>
              </a:tabLst>
            </a:pPr>
            <a:r>
              <a:rPr dirty="0" sz="1650" spc="-200">
                <a:latin typeface="Microsoft Sans Serif"/>
                <a:cs typeface="Microsoft Sans Serif"/>
              </a:rPr>
              <a:t>Un</a:t>
            </a:r>
            <a:r>
              <a:rPr dirty="0" sz="1650" spc="10">
                <a:latin typeface="Microsoft Sans Serif"/>
                <a:cs typeface="Microsoft Sans Serif"/>
              </a:rPr>
              <a:t> </a:t>
            </a:r>
            <a:r>
              <a:rPr dirty="0" sz="1650" spc="-90">
                <a:latin typeface="Microsoft Sans Serif"/>
                <a:cs typeface="Microsoft Sans Serif"/>
              </a:rPr>
              <a:t>obstacle</a:t>
            </a:r>
            <a:r>
              <a:rPr dirty="0" sz="1650" spc="-10">
                <a:latin typeface="Microsoft Sans Serif"/>
                <a:cs typeface="Microsoft Sans Serif"/>
              </a:rPr>
              <a:t> </a:t>
            </a:r>
            <a:r>
              <a:rPr dirty="0" sz="1650" spc="-100">
                <a:latin typeface="Microsoft Sans Serif"/>
                <a:cs typeface="Microsoft Sans Serif"/>
              </a:rPr>
              <a:t>côté</a:t>
            </a:r>
            <a:r>
              <a:rPr dirty="0" sz="1650" spc="25">
                <a:latin typeface="Microsoft Sans Serif"/>
                <a:cs typeface="Microsoft Sans Serif"/>
              </a:rPr>
              <a:t> </a:t>
            </a:r>
            <a:r>
              <a:rPr dirty="0" sz="1650" spc="-105">
                <a:latin typeface="Microsoft Sans Serif"/>
                <a:cs typeface="Microsoft Sans Serif"/>
              </a:rPr>
              <a:t>professionnel</a:t>
            </a:r>
            <a:r>
              <a:rPr dirty="0" sz="1650" spc="-5">
                <a:latin typeface="Microsoft Sans Serif"/>
                <a:cs typeface="Microsoft Sans Serif"/>
              </a:rPr>
              <a:t> </a:t>
            </a:r>
            <a:r>
              <a:rPr dirty="0" sz="1650" spc="-60">
                <a:latin typeface="Microsoft Sans Serif"/>
                <a:cs typeface="Microsoft Sans Serif"/>
              </a:rPr>
              <a:t>de</a:t>
            </a:r>
            <a:r>
              <a:rPr dirty="0" sz="1650" spc="15">
                <a:latin typeface="Microsoft Sans Serif"/>
                <a:cs typeface="Microsoft Sans Serif"/>
              </a:rPr>
              <a:t> </a:t>
            </a:r>
            <a:r>
              <a:rPr dirty="0" sz="1650" spc="-120">
                <a:latin typeface="Microsoft Sans Serif"/>
                <a:cs typeface="Microsoft Sans Serif"/>
              </a:rPr>
              <a:t>santé</a:t>
            </a:r>
            <a:r>
              <a:rPr dirty="0" sz="1650" spc="25">
                <a:latin typeface="Microsoft Sans Serif"/>
                <a:cs typeface="Microsoft Sans Serif"/>
              </a:rPr>
              <a:t> </a:t>
            </a:r>
            <a:r>
              <a:rPr dirty="0" sz="1650" spc="-100">
                <a:latin typeface="Microsoft Sans Serif"/>
                <a:cs typeface="Microsoft Sans Serif"/>
              </a:rPr>
              <a:t>:</a:t>
            </a:r>
            <a:r>
              <a:rPr dirty="0" sz="1650" spc="5">
                <a:latin typeface="Microsoft Sans Serif"/>
                <a:cs typeface="Microsoft Sans Serif"/>
              </a:rPr>
              <a:t> </a:t>
            </a:r>
            <a:r>
              <a:rPr dirty="0" sz="1750" spc="-130">
                <a:latin typeface="Microsoft Sans Serif"/>
                <a:cs typeface="Microsoft Sans Serif"/>
              </a:rPr>
              <a:t>absence</a:t>
            </a:r>
            <a:r>
              <a:rPr dirty="0" sz="1750" spc="-5">
                <a:latin typeface="Microsoft Sans Serif"/>
                <a:cs typeface="Microsoft Sans Serif"/>
              </a:rPr>
              <a:t> </a:t>
            </a:r>
            <a:r>
              <a:rPr dirty="0" sz="1750" spc="-50">
                <a:latin typeface="Microsoft Sans Serif"/>
                <a:cs typeface="Microsoft Sans Serif"/>
              </a:rPr>
              <a:t>de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 spc="-165">
                <a:latin typeface="Microsoft Sans Serif"/>
                <a:cs typeface="Microsoft Sans Serif"/>
              </a:rPr>
              <a:t>discussion</a:t>
            </a:r>
            <a:r>
              <a:rPr dirty="0" sz="1750" spc="-5">
                <a:latin typeface="Microsoft Sans Serif"/>
                <a:cs typeface="Microsoft Sans Serif"/>
              </a:rPr>
              <a:t> </a:t>
            </a:r>
            <a:r>
              <a:rPr dirty="0" sz="1750" spc="-90">
                <a:latin typeface="Microsoft Sans Serif"/>
                <a:cs typeface="Microsoft Sans Serif"/>
              </a:rPr>
              <a:t>autour</a:t>
            </a:r>
            <a:r>
              <a:rPr dirty="0" sz="1750" spc="-10">
                <a:latin typeface="Microsoft Sans Serif"/>
                <a:cs typeface="Microsoft Sans Serif"/>
              </a:rPr>
              <a:t> </a:t>
            </a:r>
            <a:r>
              <a:rPr dirty="0" sz="1750" spc="-105">
                <a:latin typeface="Microsoft Sans Serif"/>
                <a:cs typeface="Microsoft Sans Serif"/>
              </a:rPr>
              <a:t>du </a:t>
            </a:r>
            <a:r>
              <a:rPr dirty="0" sz="1750" spc="-450">
                <a:latin typeface="Microsoft Sans Serif"/>
                <a:cs typeface="Microsoft Sans Serif"/>
              </a:rPr>
              <a:t> </a:t>
            </a:r>
            <a:r>
              <a:rPr dirty="0" sz="1750" spc="-65">
                <a:latin typeface="Microsoft Sans Serif"/>
                <a:cs typeface="Microsoft Sans Serif"/>
              </a:rPr>
              <a:t>dépistage</a:t>
            </a:r>
            <a:endParaRPr sz="1750">
              <a:latin typeface="Microsoft Sans Serif"/>
              <a:cs typeface="Microsoft Sans Serif"/>
            </a:endParaRPr>
          </a:p>
          <a:p>
            <a:pPr marL="614680" marR="162560" indent="-201295">
              <a:lnSpc>
                <a:spcPts val="1900"/>
              </a:lnSpc>
              <a:spcBef>
                <a:spcPts val="425"/>
              </a:spcBef>
              <a:buFont typeface="Arial MT"/>
              <a:buChar char="•"/>
              <a:tabLst>
                <a:tab pos="615315" algn="l"/>
              </a:tabLst>
            </a:pPr>
            <a:r>
              <a:rPr dirty="0" sz="1750" spc="-100">
                <a:latin typeface="Microsoft Sans Serif"/>
                <a:cs typeface="Microsoft Sans Serif"/>
              </a:rPr>
              <a:t>Importance</a:t>
            </a:r>
            <a:r>
              <a:rPr dirty="0" sz="1750" spc="-5">
                <a:latin typeface="Microsoft Sans Serif"/>
                <a:cs typeface="Microsoft Sans Serif"/>
              </a:rPr>
              <a:t> </a:t>
            </a:r>
            <a:r>
              <a:rPr dirty="0" sz="1750" spc="-105">
                <a:latin typeface="Microsoft Sans Serif"/>
                <a:cs typeface="Microsoft Sans Serif"/>
              </a:rPr>
              <a:t>démontrée</a:t>
            </a:r>
            <a:r>
              <a:rPr dirty="0" sz="1750" spc="15">
                <a:latin typeface="Microsoft Sans Serif"/>
                <a:cs typeface="Microsoft Sans Serif"/>
              </a:rPr>
              <a:t> </a:t>
            </a:r>
            <a:r>
              <a:rPr dirty="0" sz="1750" spc="-135">
                <a:latin typeface="Microsoft Sans Serif"/>
                <a:cs typeface="Microsoft Sans Serif"/>
              </a:rPr>
              <a:t>des</a:t>
            </a:r>
            <a:r>
              <a:rPr dirty="0" sz="1750" spc="10">
                <a:latin typeface="Microsoft Sans Serif"/>
                <a:cs typeface="Microsoft Sans Serif"/>
              </a:rPr>
              <a:t> </a:t>
            </a:r>
            <a:r>
              <a:rPr dirty="0" sz="1750" spc="-180">
                <a:latin typeface="Microsoft Sans Serif"/>
                <a:cs typeface="Microsoft Sans Serif"/>
              </a:rPr>
              <a:t>soins</a:t>
            </a:r>
            <a:r>
              <a:rPr dirty="0" sz="1750" spc="10">
                <a:latin typeface="Microsoft Sans Serif"/>
                <a:cs typeface="Microsoft Sans Serif"/>
              </a:rPr>
              <a:t> </a:t>
            </a:r>
            <a:r>
              <a:rPr dirty="0" sz="1750" spc="-85">
                <a:latin typeface="Microsoft Sans Serif"/>
                <a:cs typeface="Microsoft Sans Serif"/>
              </a:rPr>
              <a:t>primaires</a:t>
            </a:r>
            <a:r>
              <a:rPr dirty="0" sz="1750" spc="5">
                <a:latin typeface="Microsoft Sans Serif"/>
                <a:cs typeface="Microsoft Sans Serif"/>
              </a:rPr>
              <a:t> </a:t>
            </a:r>
            <a:r>
              <a:rPr dirty="0" sz="1750" spc="-80">
                <a:latin typeface="Microsoft Sans Serif"/>
                <a:cs typeface="Microsoft Sans Serif"/>
              </a:rPr>
              <a:t>pour</a:t>
            </a:r>
            <a:r>
              <a:rPr dirty="0" sz="1750" spc="30">
                <a:latin typeface="Microsoft Sans Serif"/>
                <a:cs typeface="Microsoft Sans Serif"/>
              </a:rPr>
              <a:t> </a:t>
            </a:r>
            <a:r>
              <a:rPr dirty="0" sz="1750" spc="-95">
                <a:latin typeface="Microsoft Sans Serif"/>
                <a:cs typeface="Microsoft Sans Serif"/>
              </a:rPr>
              <a:t>informer,</a:t>
            </a:r>
            <a:r>
              <a:rPr dirty="0" sz="1750" spc="-20">
                <a:latin typeface="Microsoft Sans Serif"/>
                <a:cs typeface="Microsoft Sans Serif"/>
              </a:rPr>
              <a:t> </a:t>
            </a:r>
            <a:r>
              <a:rPr dirty="0" sz="1750" spc="-114">
                <a:latin typeface="Microsoft Sans Serif"/>
                <a:cs typeface="Microsoft Sans Serif"/>
              </a:rPr>
              <a:t>coordonner, </a:t>
            </a:r>
            <a:r>
              <a:rPr dirty="0" sz="1750" spc="-450">
                <a:latin typeface="Microsoft Sans Serif"/>
                <a:cs typeface="Microsoft Sans Serif"/>
              </a:rPr>
              <a:t> </a:t>
            </a:r>
            <a:r>
              <a:rPr dirty="0" sz="1750" spc="-150">
                <a:latin typeface="Microsoft Sans Serif"/>
                <a:cs typeface="Microsoft Sans Serif"/>
              </a:rPr>
              <a:t>communiquer</a:t>
            </a:r>
            <a:endParaRPr sz="1750">
              <a:latin typeface="Microsoft Sans Serif"/>
              <a:cs typeface="Microsoft Sans Serif"/>
            </a:endParaRPr>
          </a:p>
          <a:p>
            <a:pPr marL="614680" indent="-201930">
              <a:lnSpc>
                <a:spcPct val="100000"/>
              </a:lnSpc>
              <a:spcBef>
                <a:spcPts val="195"/>
              </a:spcBef>
              <a:buFont typeface="Arial MT"/>
              <a:buChar char="•"/>
              <a:tabLst>
                <a:tab pos="614045" algn="l"/>
                <a:tab pos="615315" algn="l"/>
              </a:tabLst>
            </a:pPr>
            <a:r>
              <a:rPr dirty="0" sz="1650" spc="-140">
                <a:latin typeface="Microsoft Sans Serif"/>
                <a:cs typeface="Microsoft Sans Serif"/>
              </a:rPr>
              <a:t>Communication</a:t>
            </a:r>
            <a:r>
              <a:rPr dirty="0" sz="1650" spc="10">
                <a:latin typeface="Microsoft Sans Serif"/>
                <a:cs typeface="Microsoft Sans Serif"/>
              </a:rPr>
              <a:t> </a:t>
            </a:r>
            <a:r>
              <a:rPr dirty="0" sz="1650" spc="-80">
                <a:latin typeface="Microsoft Sans Serif"/>
                <a:cs typeface="Microsoft Sans Serif"/>
              </a:rPr>
              <a:t>améliore</a:t>
            </a:r>
            <a:r>
              <a:rPr dirty="0" sz="1650" spc="15">
                <a:latin typeface="Microsoft Sans Serif"/>
                <a:cs typeface="Microsoft Sans Serif"/>
              </a:rPr>
              <a:t> </a:t>
            </a:r>
            <a:r>
              <a:rPr dirty="0" sz="1650" spc="-15">
                <a:latin typeface="Microsoft Sans Serif"/>
                <a:cs typeface="Microsoft Sans Serif"/>
              </a:rPr>
              <a:t>la</a:t>
            </a:r>
            <a:r>
              <a:rPr dirty="0" sz="1650" spc="25">
                <a:latin typeface="Microsoft Sans Serif"/>
                <a:cs typeface="Microsoft Sans Serif"/>
              </a:rPr>
              <a:t> </a:t>
            </a:r>
            <a:r>
              <a:rPr dirty="0" sz="1650" spc="-45">
                <a:latin typeface="Microsoft Sans Serif"/>
                <a:cs typeface="Microsoft Sans Serif"/>
              </a:rPr>
              <a:t>participation</a:t>
            </a:r>
            <a:r>
              <a:rPr dirty="0" sz="1650">
                <a:latin typeface="Microsoft Sans Serif"/>
                <a:cs typeface="Microsoft Sans Serif"/>
              </a:rPr>
              <a:t> </a:t>
            </a:r>
            <a:r>
              <a:rPr dirty="0" sz="1650" spc="-100">
                <a:latin typeface="Microsoft Sans Serif"/>
                <a:cs typeface="Microsoft Sans Serif"/>
              </a:rPr>
              <a:t>:</a:t>
            </a:r>
            <a:r>
              <a:rPr dirty="0" sz="1650" spc="20">
                <a:latin typeface="Microsoft Sans Serif"/>
                <a:cs typeface="Microsoft Sans Serif"/>
              </a:rPr>
              <a:t> </a:t>
            </a:r>
            <a:r>
              <a:rPr dirty="0" sz="1750" spc="-75">
                <a:latin typeface="Microsoft Sans Serif"/>
                <a:cs typeface="Microsoft Sans Serif"/>
              </a:rPr>
              <a:t>approche</a:t>
            </a:r>
            <a:r>
              <a:rPr dirty="0" sz="1750">
                <a:latin typeface="Microsoft Sans Serif"/>
                <a:cs typeface="Microsoft Sans Serif"/>
              </a:rPr>
              <a:t> </a:t>
            </a:r>
            <a:r>
              <a:rPr dirty="0" sz="1750" spc="-105">
                <a:latin typeface="Microsoft Sans Serif"/>
                <a:cs typeface="Microsoft Sans Serif"/>
              </a:rPr>
              <a:t>centrée</a:t>
            </a:r>
            <a:r>
              <a:rPr dirty="0" sz="1750" spc="35">
                <a:latin typeface="Microsoft Sans Serif"/>
                <a:cs typeface="Microsoft Sans Serif"/>
              </a:rPr>
              <a:t> </a:t>
            </a:r>
            <a:r>
              <a:rPr dirty="0" sz="1750" spc="-55">
                <a:latin typeface="Microsoft Sans Serif"/>
                <a:cs typeface="Microsoft Sans Serif"/>
              </a:rPr>
              <a:t>patient</a:t>
            </a:r>
            <a:endParaRPr sz="175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596666" y="5783136"/>
            <a:ext cx="7319645" cy="29146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980"/>
              </a:lnSpc>
              <a:spcBef>
                <a:spcPts val="240"/>
              </a:spcBef>
            </a:pPr>
            <a:r>
              <a:rPr dirty="0" sz="900" spc="-85" b="1">
                <a:solidFill>
                  <a:srgbClr val="0F5495"/>
                </a:solidFill>
                <a:latin typeface="Arial"/>
                <a:cs typeface="Arial"/>
              </a:rPr>
              <a:t>Aubin-Auger</a:t>
            </a:r>
            <a:r>
              <a:rPr dirty="0" sz="900" spc="-75" b="1">
                <a:solidFill>
                  <a:srgbClr val="0F5495"/>
                </a:solidFill>
                <a:latin typeface="Arial"/>
                <a:cs typeface="Arial"/>
              </a:rPr>
              <a:t> </a:t>
            </a:r>
            <a:r>
              <a:rPr dirty="0" sz="900" spc="-40" b="1">
                <a:solidFill>
                  <a:srgbClr val="0F5495"/>
                </a:solidFill>
                <a:latin typeface="Arial"/>
                <a:cs typeface="Arial"/>
              </a:rPr>
              <a:t>I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,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Laouénan</a:t>
            </a:r>
            <a:r>
              <a:rPr dirty="0" sz="900" spc="-5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C,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Le</a:t>
            </a:r>
            <a:r>
              <a:rPr dirty="0" sz="900" spc="-5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Bel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55">
                <a:solidFill>
                  <a:srgbClr val="0F5495"/>
                </a:solidFill>
                <a:latin typeface="Microsoft Sans Serif"/>
                <a:cs typeface="Microsoft Sans Serif"/>
              </a:rPr>
              <a:t>J,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Mercier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A,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Baruch</a:t>
            </a:r>
            <a:r>
              <a:rPr dirty="0" sz="900" spc="-5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D,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Lebeau</a:t>
            </a:r>
            <a:r>
              <a:rPr dirty="0" sz="900" spc="-5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JP,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Le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Trung</a:t>
            </a:r>
            <a:r>
              <a:rPr dirty="0" sz="900" spc="-5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T,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Youssefian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A,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Peremans</a:t>
            </a:r>
            <a:r>
              <a:rPr dirty="0" sz="900" spc="-6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L,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90">
                <a:solidFill>
                  <a:srgbClr val="0F5495"/>
                </a:solidFill>
                <a:latin typeface="Microsoft Sans Serif"/>
                <a:cs typeface="Microsoft Sans Serif"/>
              </a:rPr>
              <a:t>Van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Royen</a:t>
            </a:r>
            <a:r>
              <a:rPr dirty="0" sz="900" spc="-5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P.</a:t>
            </a:r>
            <a:r>
              <a:rPr dirty="0" sz="900" spc="-1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Efficacy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0">
                <a:solidFill>
                  <a:srgbClr val="0F5495"/>
                </a:solidFill>
                <a:latin typeface="Microsoft Sans Serif"/>
                <a:cs typeface="Microsoft Sans Serif"/>
              </a:rPr>
              <a:t>of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communication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55">
                <a:solidFill>
                  <a:srgbClr val="0F5495"/>
                </a:solidFill>
                <a:latin typeface="Microsoft Sans Serif"/>
                <a:cs typeface="Microsoft Sans Serif"/>
              </a:rPr>
              <a:t>skills</a:t>
            </a:r>
            <a:r>
              <a:rPr dirty="0" sz="900" spc="-6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on</a:t>
            </a:r>
            <a:r>
              <a:rPr dirty="0" sz="900" spc="-3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colorectal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cancer</a:t>
            </a:r>
            <a:r>
              <a:rPr dirty="0" sz="900" spc="-6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screening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by</a:t>
            </a:r>
            <a:r>
              <a:rPr dirty="0" sz="900" spc="-4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5">
                <a:solidFill>
                  <a:srgbClr val="0F5495"/>
                </a:solidFill>
                <a:latin typeface="Microsoft Sans Serif"/>
                <a:cs typeface="Microsoft Sans Serif"/>
              </a:rPr>
              <a:t>GPs:</a:t>
            </a:r>
            <a:r>
              <a:rPr dirty="0" sz="900" spc="-3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a</a:t>
            </a:r>
            <a:r>
              <a:rPr dirty="0" sz="900" spc="-4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cluster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80">
                <a:solidFill>
                  <a:srgbClr val="0F5495"/>
                </a:solidFill>
                <a:latin typeface="Microsoft Sans Serif"/>
                <a:cs typeface="Microsoft Sans Serif"/>
              </a:rPr>
              <a:t>randomized</a:t>
            </a:r>
            <a:r>
              <a:rPr dirty="0" sz="900" spc="-70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65">
                <a:solidFill>
                  <a:srgbClr val="0F5495"/>
                </a:solidFill>
                <a:latin typeface="Microsoft Sans Serif"/>
                <a:cs typeface="Microsoft Sans Serif"/>
              </a:rPr>
              <a:t>control</a:t>
            </a:r>
            <a:r>
              <a:rPr dirty="0" sz="900" spc="-7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-50">
                <a:solidFill>
                  <a:srgbClr val="0F5495"/>
                </a:solidFill>
                <a:latin typeface="Microsoft Sans Serif"/>
                <a:cs typeface="Microsoft Sans Serif"/>
              </a:rPr>
              <a:t>trial.</a:t>
            </a:r>
            <a:r>
              <a:rPr dirty="0" sz="900" spc="-15">
                <a:solidFill>
                  <a:srgbClr val="0F5495"/>
                </a:solidFill>
                <a:latin typeface="Microsoft Sans Serif"/>
                <a:cs typeface="Microsoft Sans Serif"/>
              </a:rPr>
              <a:t> </a:t>
            </a:r>
            <a:r>
              <a:rPr dirty="0" sz="900" spc="5">
                <a:latin typeface="Arial MT"/>
                <a:cs typeface="Arial MT"/>
              </a:rPr>
              <a:t>Eur</a:t>
            </a:r>
            <a:r>
              <a:rPr dirty="0" sz="900" spc="-5">
                <a:latin typeface="Arial MT"/>
                <a:cs typeface="Arial MT"/>
              </a:rPr>
              <a:t> </a:t>
            </a:r>
            <a:r>
              <a:rPr dirty="0" sz="900" spc="10">
                <a:latin typeface="Arial MT"/>
                <a:cs typeface="Arial MT"/>
              </a:rPr>
              <a:t>J</a:t>
            </a:r>
            <a:r>
              <a:rPr dirty="0" sz="900" spc="5">
                <a:latin typeface="Arial MT"/>
                <a:cs typeface="Arial MT"/>
              </a:rPr>
              <a:t> </a:t>
            </a:r>
            <a:r>
              <a:rPr dirty="0" sz="900" spc="10">
                <a:latin typeface="Arial MT"/>
                <a:cs typeface="Arial MT"/>
              </a:rPr>
              <a:t>Cancer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10">
                <a:latin typeface="Arial MT"/>
                <a:cs typeface="Arial MT"/>
              </a:rPr>
              <a:t>Care.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10">
                <a:latin typeface="Arial MT"/>
                <a:cs typeface="Arial MT"/>
              </a:rPr>
              <a:t>2016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10">
                <a:latin typeface="Arial MT"/>
                <a:cs typeface="Arial MT"/>
              </a:rPr>
              <a:t>Jan</a:t>
            </a:r>
            <a:r>
              <a:rPr dirty="0" sz="900" spc="-20">
                <a:latin typeface="Arial MT"/>
                <a:cs typeface="Arial MT"/>
              </a:rPr>
              <a:t> </a:t>
            </a:r>
            <a:r>
              <a:rPr dirty="0" sz="900" spc="5">
                <a:latin typeface="Arial MT"/>
                <a:cs typeface="Arial MT"/>
              </a:rPr>
              <a:t>;25(1):18-26.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0476" y="1738222"/>
            <a:ext cx="741616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40"/>
              <a:t>C</a:t>
            </a:r>
            <a:r>
              <a:rPr dirty="0" spc="-70"/>
              <a:t>o</a:t>
            </a:r>
            <a:r>
              <a:rPr dirty="0"/>
              <a:t>m</a:t>
            </a:r>
            <a:r>
              <a:rPr dirty="0" spc="-30"/>
              <a:t>m</a:t>
            </a:r>
            <a:r>
              <a:rPr dirty="0" spc="-65"/>
              <a:t>e</a:t>
            </a:r>
            <a:r>
              <a:rPr dirty="0" spc="-55"/>
              <a:t>n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175"/>
              <a:t>a</a:t>
            </a:r>
            <a:r>
              <a:rPr dirty="0" spc="15"/>
              <a:t>b</a:t>
            </a:r>
            <a:r>
              <a:rPr dirty="0" spc="-105"/>
              <a:t>o</a:t>
            </a:r>
            <a:r>
              <a:rPr dirty="0" spc="-204"/>
              <a:t>r</a:t>
            </a:r>
            <a:r>
              <a:rPr dirty="0" spc="-15"/>
              <a:t>d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d</a:t>
            </a:r>
            <a:r>
              <a:rPr dirty="0" spc="-65"/>
              <a:t>é</a:t>
            </a:r>
            <a:r>
              <a:rPr dirty="0" spc="-15"/>
              <a:t>p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40"/>
              <a:t>t</a:t>
            </a:r>
            <a:r>
              <a:rPr dirty="0" spc="-175"/>
              <a:t>a</a:t>
            </a:r>
            <a:r>
              <a:rPr dirty="0" spc="20"/>
              <a:t>g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45"/>
              <a:t>u  </a:t>
            </a:r>
            <a:r>
              <a:rPr dirty="0" spc="15"/>
              <a:t>c</a:t>
            </a:r>
            <a:r>
              <a:rPr dirty="0" spc="-145"/>
              <a:t>a</a:t>
            </a:r>
            <a:r>
              <a:rPr dirty="0" spc="-55"/>
              <a:t>n</a:t>
            </a:r>
            <a:r>
              <a:rPr dirty="0" spc="15"/>
              <a:t>c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15"/>
              <a:t>c</a:t>
            </a:r>
            <a:r>
              <a:rPr dirty="0" spc="-105"/>
              <a:t>o</a:t>
            </a:r>
            <a:r>
              <a:rPr dirty="0" spc="-100"/>
              <a:t>l</a:t>
            </a:r>
            <a:r>
              <a:rPr dirty="0" spc="-105"/>
              <a:t>o</a:t>
            </a:r>
            <a:r>
              <a:rPr dirty="0" spc="-204"/>
              <a:t>r</a:t>
            </a:r>
            <a:r>
              <a:rPr dirty="0" spc="-95"/>
              <a:t>e</a:t>
            </a:r>
            <a:r>
              <a:rPr dirty="0" spc="15"/>
              <a:t>c</a:t>
            </a:r>
            <a:r>
              <a:rPr dirty="0" spc="-40"/>
              <a:t>t</a:t>
            </a:r>
            <a:r>
              <a:rPr dirty="0" spc="-145"/>
              <a:t>a</a:t>
            </a:r>
            <a:r>
              <a:rPr dirty="0" spc="-125"/>
              <a:t>l</a:t>
            </a:r>
            <a:r>
              <a:rPr dirty="0" spc="-229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0659" y="2875788"/>
            <a:ext cx="3075432" cy="3314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0476" y="1738222"/>
            <a:ext cx="741616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40"/>
              <a:t>C</a:t>
            </a:r>
            <a:r>
              <a:rPr dirty="0" spc="-70"/>
              <a:t>o</a:t>
            </a:r>
            <a:r>
              <a:rPr dirty="0"/>
              <a:t>m</a:t>
            </a:r>
            <a:r>
              <a:rPr dirty="0" spc="-30"/>
              <a:t>m</a:t>
            </a:r>
            <a:r>
              <a:rPr dirty="0" spc="-65"/>
              <a:t>e</a:t>
            </a:r>
            <a:r>
              <a:rPr dirty="0" spc="-55"/>
              <a:t>n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175"/>
              <a:t>a</a:t>
            </a:r>
            <a:r>
              <a:rPr dirty="0" spc="15"/>
              <a:t>b</a:t>
            </a:r>
            <a:r>
              <a:rPr dirty="0" spc="-105"/>
              <a:t>o</a:t>
            </a:r>
            <a:r>
              <a:rPr dirty="0" spc="-204"/>
              <a:t>r</a:t>
            </a:r>
            <a:r>
              <a:rPr dirty="0" spc="-15"/>
              <a:t>d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d</a:t>
            </a:r>
            <a:r>
              <a:rPr dirty="0" spc="-65"/>
              <a:t>é</a:t>
            </a:r>
            <a:r>
              <a:rPr dirty="0" spc="-15"/>
              <a:t>p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40"/>
              <a:t>t</a:t>
            </a:r>
            <a:r>
              <a:rPr dirty="0" spc="-175"/>
              <a:t>a</a:t>
            </a:r>
            <a:r>
              <a:rPr dirty="0" spc="20"/>
              <a:t>g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45"/>
              <a:t>u  </a:t>
            </a:r>
            <a:r>
              <a:rPr dirty="0" spc="15"/>
              <a:t>c</a:t>
            </a:r>
            <a:r>
              <a:rPr dirty="0" spc="-145"/>
              <a:t>a</a:t>
            </a:r>
            <a:r>
              <a:rPr dirty="0" spc="-55"/>
              <a:t>n</a:t>
            </a:r>
            <a:r>
              <a:rPr dirty="0" spc="15"/>
              <a:t>c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15"/>
              <a:t>c</a:t>
            </a:r>
            <a:r>
              <a:rPr dirty="0" spc="-105"/>
              <a:t>o</a:t>
            </a:r>
            <a:r>
              <a:rPr dirty="0" spc="-100"/>
              <a:t>l</a:t>
            </a:r>
            <a:r>
              <a:rPr dirty="0" spc="-105"/>
              <a:t>o</a:t>
            </a:r>
            <a:r>
              <a:rPr dirty="0" spc="-204"/>
              <a:t>r</a:t>
            </a:r>
            <a:r>
              <a:rPr dirty="0" spc="-95"/>
              <a:t>e</a:t>
            </a:r>
            <a:r>
              <a:rPr dirty="0" spc="15"/>
              <a:t>c</a:t>
            </a:r>
            <a:r>
              <a:rPr dirty="0" spc="-40"/>
              <a:t>t</a:t>
            </a:r>
            <a:r>
              <a:rPr dirty="0" spc="-145"/>
              <a:t>a</a:t>
            </a:r>
            <a:r>
              <a:rPr dirty="0" spc="-125"/>
              <a:t>l</a:t>
            </a:r>
            <a:r>
              <a:rPr dirty="0" spc="-229"/>
              <a:t> </a:t>
            </a:r>
            <a:r>
              <a:rPr dirty="0" spc="-75"/>
              <a:t>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5659578" y="2887433"/>
            <a:ext cx="3018155" cy="21920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550" spc="-10">
                <a:latin typeface="Trebuchet MS"/>
                <a:cs typeface="Trebuchet MS"/>
              </a:rPr>
              <a:t>F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35">
                <a:latin typeface="Trebuchet MS"/>
                <a:cs typeface="Trebuchet MS"/>
              </a:rPr>
              <a:t>u</a:t>
            </a:r>
            <a:r>
              <a:rPr dirty="0" sz="1550" spc="130">
                <a:latin typeface="Trebuchet MS"/>
                <a:cs typeface="Trebuchet MS"/>
              </a:rPr>
              <a:t>s</a:t>
            </a:r>
            <a:r>
              <a:rPr dirty="0" sz="1550" spc="145">
                <a:latin typeface="Trebuchet MS"/>
                <a:cs typeface="Trebuchet MS"/>
              </a:rPr>
              <a:t>s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-100">
                <a:latin typeface="Trebuchet MS"/>
                <a:cs typeface="Trebuchet MS"/>
              </a:rPr>
              <a:t>r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-100">
                <a:latin typeface="Trebuchet MS"/>
                <a:cs typeface="Trebuchet MS"/>
              </a:rPr>
              <a:t>r</a:t>
            </a:r>
            <a:r>
              <a:rPr dirty="0" sz="1550" spc="-10">
                <a:latin typeface="Trebuchet MS"/>
                <a:cs typeface="Trebuchet MS"/>
              </a:rPr>
              <a:t>é</a:t>
            </a:r>
            <a:r>
              <a:rPr dirty="0" sz="1550" spc="130">
                <a:latin typeface="Trebuchet MS"/>
                <a:cs typeface="Trebuchet MS"/>
              </a:rPr>
              <a:t>s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35">
                <a:latin typeface="Trebuchet MS"/>
                <a:cs typeface="Trebuchet MS"/>
              </a:rPr>
              <a:t>n</a:t>
            </a:r>
            <a:r>
              <a:rPr dirty="0" sz="1550" spc="-130">
                <a:latin typeface="Trebuchet MS"/>
                <a:cs typeface="Trebuchet MS"/>
              </a:rPr>
              <a:t>t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-50">
                <a:latin typeface="Trebuchet MS"/>
                <a:cs typeface="Trebuchet MS"/>
              </a:rPr>
              <a:t>i</a:t>
            </a:r>
            <a:r>
              <a:rPr dirty="0" sz="1550" spc="20">
                <a:latin typeface="Trebuchet MS"/>
                <a:cs typeface="Trebuchet MS"/>
              </a:rPr>
              <a:t>o</a:t>
            </a:r>
            <a:r>
              <a:rPr dirty="0" sz="1550" spc="20">
                <a:latin typeface="Trebuchet MS"/>
                <a:cs typeface="Trebuchet MS"/>
              </a:rPr>
              <a:t>n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95">
                <a:latin typeface="Trebuchet MS"/>
                <a:cs typeface="Trebuchet MS"/>
              </a:rPr>
              <a:t> </a:t>
            </a:r>
            <a:r>
              <a:rPr dirty="0" sz="1550" spc="-114">
                <a:latin typeface="Trebuchet MS"/>
                <a:cs typeface="Trebuchet MS"/>
              </a:rPr>
              <a:t>(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5">
                <a:latin typeface="Trebuchet MS"/>
                <a:cs typeface="Trebuchet MS"/>
              </a:rPr>
              <a:t>a</a:t>
            </a:r>
            <a:r>
              <a:rPr dirty="0" sz="1550" spc="-95">
                <a:latin typeface="Trebuchet MS"/>
                <a:cs typeface="Trebuchet MS"/>
              </a:rPr>
              <a:t>t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35">
                <a:latin typeface="Trebuchet MS"/>
                <a:cs typeface="Trebuchet MS"/>
              </a:rPr>
              <a:t>n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-110">
                <a:latin typeface="Trebuchet MS"/>
                <a:cs typeface="Trebuchet MS"/>
              </a:rPr>
              <a:t>)</a:t>
            </a:r>
            <a:r>
              <a:rPr dirty="0" sz="1550" spc="-190">
                <a:latin typeface="Trebuchet MS"/>
                <a:cs typeface="Trebuchet MS"/>
              </a:rPr>
              <a:t> </a:t>
            </a:r>
            <a:r>
              <a:rPr dirty="0" sz="1550" spc="-120">
                <a:latin typeface="Trebuchet MS"/>
                <a:cs typeface="Trebuchet MS"/>
              </a:rPr>
              <a:t>: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-40">
                <a:latin typeface="Trebuchet MS"/>
                <a:cs typeface="Trebuchet MS"/>
              </a:rPr>
              <a:t>-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-245">
                <a:latin typeface="Trebuchet MS"/>
                <a:cs typeface="Trebuchet MS"/>
              </a:rPr>
              <a:t>’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30">
                <a:latin typeface="Trebuchet MS"/>
                <a:cs typeface="Trebuchet MS"/>
              </a:rPr>
              <a:t>s</a:t>
            </a:r>
            <a:r>
              <a:rPr dirty="0" sz="1550" spc="-105">
                <a:latin typeface="Trebuchet MS"/>
                <a:cs typeface="Trebuchet MS"/>
              </a:rPr>
              <a:t>t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35">
                <a:latin typeface="Trebuchet MS"/>
                <a:cs typeface="Trebuchet MS"/>
              </a:rPr>
              <a:t>u</a:t>
            </a:r>
            <a:r>
              <a:rPr dirty="0" sz="1550" spc="20">
                <a:latin typeface="Trebuchet MS"/>
                <a:cs typeface="Trebuchet MS"/>
              </a:rPr>
              <a:t>n</a:t>
            </a:r>
            <a:r>
              <a:rPr dirty="0" sz="1550" spc="-15">
                <a:latin typeface="Trebuchet MS"/>
                <a:cs typeface="Trebuchet MS"/>
              </a:rPr>
              <a:t>e</a:t>
            </a:r>
            <a:r>
              <a:rPr dirty="0" sz="1550" spc="-180">
                <a:latin typeface="Trebuchet MS"/>
                <a:cs typeface="Trebuchet MS"/>
              </a:rPr>
              <a:t> </a:t>
            </a:r>
            <a:r>
              <a:rPr dirty="0" sz="1550" spc="65">
                <a:latin typeface="Trebuchet MS"/>
                <a:cs typeface="Trebuchet MS"/>
              </a:rPr>
              <a:t>c</a:t>
            </a:r>
            <a:r>
              <a:rPr dirty="0" sz="1550" spc="35">
                <a:latin typeface="Trebuchet MS"/>
                <a:cs typeface="Trebuchet MS"/>
              </a:rPr>
              <a:t>o</a:t>
            </a:r>
            <a:r>
              <a:rPr dirty="0" sz="1550" spc="-50">
                <a:latin typeface="Trebuchet MS"/>
                <a:cs typeface="Trebuchet MS"/>
              </a:rPr>
              <a:t>l</a:t>
            </a:r>
            <a:r>
              <a:rPr dirty="0" sz="1550" spc="35">
                <a:latin typeface="Trebuchet MS"/>
                <a:cs typeface="Trebuchet MS"/>
              </a:rPr>
              <a:t>o</a:t>
            </a:r>
            <a:r>
              <a:rPr dirty="0" sz="1550" spc="145">
                <a:latin typeface="Trebuchet MS"/>
                <a:cs typeface="Trebuchet MS"/>
              </a:rPr>
              <a:t>s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35">
                <a:latin typeface="Trebuchet MS"/>
                <a:cs typeface="Trebuchet MS"/>
              </a:rPr>
              <a:t>o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-15">
                <a:latin typeface="Trebuchet MS"/>
                <a:cs typeface="Trebuchet MS"/>
              </a:rPr>
              <a:t>e</a:t>
            </a:r>
            <a:endParaRPr sz="1550">
              <a:latin typeface="Trebuchet MS"/>
              <a:cs typeface="Trebuchet MS"/>
            </a:endParaRPr>
          </a:p>
          <a:p>
            <a:pPr marL="12700" marR="819150">
              <a:lnSpc>
                <a:spcPts val="1900"/>
              </a:lnSpc>
              <a:spcBef>
                <a:spcPts val="65"/>
              </a:spcBef>
            </a:pPr>
            <a:r>
              <a:rPr dirty="0" sz="1550" spc="-40">
                <a:latin typeface="Trebuchet MS"/>
                <a:cs typeface="Trebuchet MS"/>
              </a:rPr>
              <a:t>-</a:t>
            </a:r>
            <a:r>
              <a:rPr dirty="0" sz="1550">
                <a:latin typeface="Trebuchet MS"/>
                <a:cs typeface="Trebuchet MS"/>
              </a:rPr>
              <a:t>P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35">
                <a:latin typeface="Trebuchet MS"/>
                <a:cs typeface="Trebuchet MS"/>
              </a:rPr>
              <a:t>o</a:t>
            </a:r>
            <a:r>
              <a:rPr dirty="0" sz="1550" spc="35">
                <a:latin typeface="Trebuchet MS"/>
                <a:cs typeface="Trebuchet MS"/>
              </a:rPr>
              <a:t>n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-85">
                <a:latin typeface="Trebuchet MS"/>
                <a:cs typeface="Trebuchet MS"/>
              </a:rPr>
              <a:t>r</a:t>
            </a:r>
            <a:r>
              <a:rPr dirty="0" sz="1550" spc="35">
                <a:latin typeface="Trebuchet MS"/>
                <a:cs typeface="Trebuchet MS"/>
              </a:rPr>
              <a:t>n</a:t>
            </a:r>
            <a:r>
              <a:rPr dirty="0" sz="1550" spc="-15">
                <a:latin typeface="Trebuchet MS"/>
                <a:cs typeface="Trebuchet MS"/>
              </a:rPr>
              <a:t>é</a:t>
            </a:r>
            <a:r>
              <a:rPr dirty="0" sz="1550" spc="-195">
                <a:latin typeface="Trebuchet MS"/>
                <a:cs typeface="Trebuchet MS"/>
              </a:rPr>
              <a:t> 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-75">
                <a:latin typeface="Trebuchet MS"/>
                <a:cs typeface="Trebuchet MS"/>
              </a:rPr>
              <a:t>r</a:t>
            </a:r>
            <a:r>
              <a:rPr dirty="0" sz="1550" spc="-145">
                <a:latin typeface="Trebuchet MS"/>
                <a:cs typeface="Trebuchet MS"/>
              </a:rPr>
              <a:t> 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35">
                <a:latin typeface="Trebuchet MS"/>
                <a:cs typeface="Trebuchet MS"/>
              </a:rPr>
              <a:t>d</a:t>
            </a:r>
            <a:r>
              <a:rPr dirty="0" sz="1550" spc="-10">
                <a:latin typeface="Trebuchet MS"/>
                <a:cs typeface="Trebuchet MS"/>
              </a:rPr>
              <a:t>e  </a:t>
            </a:r>
            <a:r>
              <a:rPr dirty="0" sz="1550" spc="30">
                <a:latin typeface="Trebuchet MS"/>
                <a:cs typeface="Trebuchet MS"/>
              </a:rPr>
              <a:t>symptômes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550" spc="15">
                <a:latin typeface="Trebuchet MS"/>
                <a:cs typeface="Trebuchet MS"/>
              </a:rPr>
              <a:t>A</a:t>
            </a:r>
            <a:r>
              <a:rPr dirty="0" sz="1550" spc="35">
                <a:latin typeface="Trebuchet MS"/>
                <a:cs typeface="Trebuchet MS"/>
              </a:rPr>
              <a:t>u</a:t>
            </a:r>
            <a:r>
              <a:rPr dirty="0" sz="1550" spc="-95">
                <a:latin typeface="Trebuchet MS"/>
                <a:cs typeface="Trebuchet MS"/>
              </a:rPr>
              <a:t>t</a:t>
            </a:r>
            <a:r>
              <a:rPr dirty="0" sz="1550" spc="-100">
                <a:latin typeface="Trebuchet MS"/>
                <a:cs typeface="Trebuchet MS"/>
              </a:rPr>
              <a:t>r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95">
                <a:latin typeface="Trebuchet MS"/>
                <a:cs typeface="Trebuchet MS"/>
              </a:rPr>
              <a:t> </a:t>
            </a:r>
            <a:r>
              <a:rPr dirty="0" sz="1550" spc="50">
                <a:latin typeface="Trebuchet MS"/>
                <a:cs typeface="Trebuchet MS"/>
              </a:rPr>
              <a:t>o</a:t>
            </a:r>
            <a:r>
              <a:rPr dirty="0" sz="1550" spc="20">
                <a:latin typeface="Trebuchet MS"/>
                <a:cs typeface="Trebuchet MS"/>
              </a:rPr>
              <a:t>b</a:t>
            </a:r>
            <a:r>
              <a:rPr dirty="0" sz="1550" spc="110">
                <a:latin typeface="Trebuchet MS"/>
                <a:cs typeface="Trebuchet MS"/>
              </a:rPr>
              <a:t>s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50">
                <a:latin typeface="Trebuchet MS"/>
                <a:cs typeface="Trebuchet MS"/>
              </a:rPr>
              <a:t>c</a:t>
            </a:r>
            <a:r>
              <a:rPr dirty="0" sz="1550" spc="-50">
                <a:latin typeface="Trebuchet MS"/>
                <a:cs typeface="Trebuchet MS"/>
              </a:rPr>
              <a:t>l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-120">
                <a:latin typeface="Trebuchet MS"/>
                <a:cs typeface="Trebuchet MS"/>
              </a:rPr>
              <a:t>: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-35">
                <a:latin typeface="Trebuchet MS"/>
                <a:cs typeface="Trebuchet MS"/>
              </a:rPr>
              <a:t>-</a:t>
            </a:r>
            <a:r>
              <a:rPr dirty="0" sz="1550" spc="-155">
                <a:latin typeface="Trebuchet MS"/>
                <a:cs typeface="Trebuchet MS"/>
              </a:rPr>
              <a:t> </a:t>
            </a:r>
            <a:r>
              <a:rPr dirty="0" sz="1550" spc="15">
                <a:latin typeface="Trebuchet MS"/>
                <a:cs typeface="Trebuchet MS"/>
              </a:rPr>
              <a:t>A</a:t>
            </a:r>
            <a:r>
              <a:rPr dirty="0" sz="1550" spc="35">
                <a:latin typeface="Trebuchet MS"/>
                <a:cs typeface="Trebuchet MS"/>
              </a:rPr>
              <a:t>u</a:t>
            </a:r>
            <a:r>
              <a:rPr dirty="0" sz="1550" spc="-95">
                <a:latin typeface="Trebuchet MS"/>
                <a:cs typeface="Trebuchet MS"/>
              </a:rPr>
              <a:t>t</a:t>
            </a:r>
            <a:r>
              <a:rPr dirty="0" sz="1550" spc="-114">
                <a:latin typeface="Trebuchet MS"/>
                <a:cs typeface="Trebuchet MS"/>
              </a:rPr>
              <a:t>r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-85">
                <a:latin typeface="Trebuchet MS"/>
                <a:cs typeface="Trebuchet MS"/>
              </a:rPr>
              <a:t>r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50">
                <a:latin typeface="Trebuchet MS"/>
                <a:cs typeface="Trebuchet MS"/>
              </a:rPr>
              <a:t>o</a:t>
            </a:r>
            <a:r>
              <a:rPr dirty="0" sz="1550" spc="-85">
                <a:latin typeface="Trebuchet MS"/>
                <a:cs typeface="Trebuchet MS"/>
              </a:rPr>
              <a:t>r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-30">
                <a:latin typeface="Trebuchet MS"/>
                <a:cs typeface="Trebuchet MS"/>
              </a:rPr>
              <a:t>é</a:t>
            </a:r>
            <a:r>
              <a:rPr dirty="0" sz="1550" spc="140">
                <a:latin typeface="Trebuchet MS"/>
                <a:cs typeface="Trebuchet MS"/>
              </a:rPr>
              <a:t>s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550" spc="-40">
                <a:latin typeface="Trebuchet MS"/>
                <a:cs typeface="Trebuchet MS"/>
              </a:rPr>
              <a:t>-</a:t>
            </a:r>
            <a:r>
              <a:rPr dirty="0" sz="1550">
                <a:latin typeface="Trebuchet MS"/>
                <a:cs typeface="Trebuchet MS"/>
              </a:rPr>
              <a:t>P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-50">
                <a:latin typeface="Trebuchet MS"/>
                <a:cs typeface="Trebuchet MS"/>
              </a:rPr>
              <a:t>l</a:t>
            </a:r>
            <a:r>
              <a:rPr dirty="0" sz="1550" spc="-15">
                <a:latin typeface="Trebuchet MS"/>
                <a:cs typeface="Trebuchet MS"/>
              </a:rPr>
              <a:t>e</a:t>
            </a:r>
            <a:r>
              <a:rPr dirty="0" sz="1550" spc="-165">
                <a:latin typeface="Trebuchet MS"/>
                <a:cs typeface="Trebuchet MS"/>
              </a:rPr>
              <a:t> 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70">
                <a:latin typeface="Trebuchet MS"/>
                <a:cs typeface="Trebuchet MS"/>
              </a:rPr>
              <a:t>m</a:t>
            </a:r>
            <a:r>
              <a:rPr dirty="0" sz="1550" spc="20">
                <a:latin typeface="Trebuchet MS"/>
                <a:cs typeface="Trebuchet MS"/>
              </a:rPr>
              <a:t>p</a:t>
            </a:r>
            <a:r>
              <a:rPr dirty="0" sz="1550" spc="140">
                <a:latin typeface="Trebuchet MS"/>
                <a:cs typeface="Trebuchet MS"/>
              </a:rPr>
              <a:t>s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550" spc="-40">
                <a:latin typeface="Trebuchet MS"/>
                <a:cs typeface="Trebuchet MS"/>
              </a:rPr>
              <a:t>-</a:t>
            </a:r>
            <a:r>
              <a:rPr dirty="0" sz="1550" spc="145">
                <a:latin typeface="Trebuchet MS"/>
                <a:cs typeface="Trebuchet MS"/>
              </a:rPr>
              <a:t>M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20">
                <a:latin typeface="Trebuchet MS"/>
                <a:cs typeface="Trebuchet MS"/>
              </a:rPr>
              <a:t>n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35">
                <a:latin typeface="Trebuchet MS"/>
                <a:cs typeface="Trebuchet MS"/>
              </a:rPr>
              <a:t>p</a:t>
            </a:r>
            <a:r>
              <a:rPr dirty="0" sz="1550" spc="35">
                <a:latin typeface="Trebuchet MS"/>
                <a:cs typeface="Trebuchet MS"/>
              </a:rPr>
              <a:t>u</a:t>
            </a:r>
            <a:r>
              <a:rPr dirty="0" sz="1550" spc="-65">
                <a:latin typeface="Trebuchet MS"/>
                <a:cs typeface="Trebuchet MS"/>
              </a:rPr>
              <a:t>l</a:t>
            </a:r>
            <a:r>
              <a:rPr dirty="0" sz="1550" spc="20">
                <a:latin typeface="Trebuchet MS"/>
                <a:cs typeface="Trebuchet MS"/>
              </a:rPr>
              <a:t>a</a:t>
            </a:r>
            <a:r>
              <a:rPr dirty="0" sz="1550" spc="-114">
                <a:latin typeface="Trebuchet MS"/>
                <a:cs typeface="Trebuchet MS"/>
              </a:rPr>
              <a:t>t</a:t>
            </a:r>
            <a:r>
              <a:rPr dirty="0" sz="1550" spc="-65">
                <a:latin typeface="Trebuchet MS"/>
                <a:cs typeface="Trebuchet MS"/>
              </a:rPr>
              <a:t>i</a:t>
            </a:r>
            <a:r>
              <a:rPr dirty="0" sz="1550" spc="35">
                <a:latin typeface="Trebuchet MS"/>
                <a:cs typeface="Trebuchet MS"/>
              </a:rPr>
              <a:t>o</a:t>
            </a:r>
            <a:r>
              <a:rPr dirty="0" sz="1550" spc="25">
                <a:latin typeface="Trebuchet MS"/>
                <a:cs typeface="Trebuchet MS"/>
              </a:rPr>
              <a:t>n</a:t>
            </a:r>
            <a:r>
              <a:rPr dirty="0" sz="1550" spc="-200">
                <a:latin typeface="Trebuchet MS"/>
                <a:cs typeface="Trebuchet MS"/>
              </a:rPr>
              <a:t> </a:t>
            </a:r>
            <a:r>
              <a:rPr dirty="0" sz="1550" spc="15">
                <a:latin typeface="Trebuchet MS"/>
                <a:cs typeface="Trebuchet MS"/>
              </a:rPr>
              <a:t>d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r>
              <a:rPr dirty="0" sz="1550" spc="-160">
                <a:latin typeface="Trebuchet MS"/>
                <a:cs typeface="Trebuchet MS"/>
              </a:rPr>
              <a:t> </a:t>
            </a:r>
            <a:r>
              <a:rPr dirty="0" sz="1550" spc="145">
                <a:latin typeface="Trebuchet MS"/>
                <a:cs typeface="Trebuchet MS"/>
              </a:rPr>
              <a:t>s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-65">
                <a:latin typeface="Trebuchet MS"/>
                <a:cs typeface="Trebuchet MS"/>
              </a:rPr>
              <a:t>l</a:t>
            </a:r>
            <a:r>
              <a:rPr dirty="0" sz="1550" spc="-50">
                <a:latin typeface="Trebuchet MS"/>
                <a:cs typeface="Trebuchet MS"/>
              </a:rPr>
              <a:t>l</a:t>
            </a:r>
            <a:r>
              <a:rPr dirty="0" sz="1550" spc="-10">
                <a:latin typeface="Trebuchet MS"/>
                <a:cs typeface="Trebuchet MS"/>
              </a:rPr>
              <a:t>e</a:t>
            </a:r>
            <a:r>
              <a:rPr dirty="0" sz="1550" spc="140">
                <a:latin typeface="Trebuchet MS"/>
                <a:cs typeface="Trebuchet MS"/>
              </a:rPr>
              <a:t>s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575" y="3120560"/>
            <a:ext cx="7301230" cy="23717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175">
                <a:solidFill>
                  <a:srgbClr val="0F5495"/>
                </a:solidFill>
                <a:latin typeface="Verdana"/>
                <a:cs typeface="Verdana"/>
              </a:rPr>
              <a:t>-</a:t>
            </a:r>
            <a:r>
              <a:rPr dirty="0" sz="2450" spc="-61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-114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6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3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6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5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-9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345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300">
              <a:latin typeface="Verdana"/>
              <a:cs typeface="Verdana"/>
            </a:endParaRPr>
          </a:p>
          <a:p>
            <a:pPr marL="564515" marR="1233170" indent="-151130">
              <a:lnSpc>
                <a:spcPts val="1780"/>
              </a:lnSpc>
              <a:spcBef>
                <a:spcPts val="5"/>
              </a:spcBef>
              <a:buChar char="-"/>
              <a:tabLst>
                <a:tab pos="564515" algn="l"/>
              </a:tabLst>
            </a:pPr>
            <a:r>
              <a:rPr dirty="0" sz="1650" spc="-50">
                <a:latin typeface="Microsoft Sans Serif"/>
                <a:cs typeface="Microsoft Sans Serif"/>
              </a:rPr>
              <a:t>https://</a:t>
            </a:r>
            <a:r>
              <a:rPr dirty="0" sz="1650" spc="-50">
                <a:latin typeface="Microsoft Sans Serif"/>
                <a:cs typeface="Microsoft Sans Serif"/>
                <a:hlinkClick r:id="rId2"/>
              </a:rPr>
              <a:t>www.e-cancer.fr/Comprendre-prevenir-depister/Se-faire- </a:t>
            </a:r>
            <a:r>
              <a:rPr dirty="0" sz="1650" spc="-425">
                <a:latin typeface="Microsoft Sans Serif"/>
                <a:cs typeface="Microsoft Sans Serif"/>
              </a:rPr>
              <a:t> </a:t>
            </a:r>
            <a:r>
              <a:rPr dirty="0" sz="1650" spc="-70">
                <a:latin typeface="Microsoft Sans Serif"/>
                <a:cs typeface="Microsoft Sans Serif"/>
              </a:rPr>
              <a:t>depister/Depistage-du-cancer-colorectal</a:t>
            </a:r>
            <a:endParaRPr sz="1650">
              <a:latin typeface="Microsoft Sans Serif"/>
              <a:cs typeface="Microsoft Sans Serif"/>
            </a:endParaRPr>
          </a:p>
          <a:p>
            <a:pPr marL="564515" marR="5080" indent="-151130">
              <a:lnSpc>
                <a:spcPts val="1780"/>
              </a:lnSpc>
              <a:spcBef>
                <a:spcPts val="420"/>
              </a:spcBef>
              <a:buClr>
                <a:srgbClr val="000000"/>
              </a:buClr>
              <a:buChar char="-"/>
              <a:tabLst>
                <a:tab pos="564515" algn="l"/>
              </a:tabLst>
            </a:pPr>
            <a:r>
              <a:rPr dirty="0" u="sng" sz="1650" spc="-7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Microsoft Sans Serif"/>
                <a:cs typeface="Microsoft Sans Serif"/>
              </a:rPr>
              <a:t>https://</a:t>
            </a:r>
            <a:r>
              <a:rPr dirty="0" u="sng" sz="1650" spc="-7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Microsoft Sans Serif"/>
                <a:cs typeface="Microsoft Sans Serif"/>
                <a:hlinkClick r:id="rId3"/>
              </a:rPr>
              <a:t>www.e-cancer.fr/Patients-et-proches/Les-cancers/Cancer-du-colon/Les- </a:t>
            </a:r>
            <a:r>
              <a:rPr dirty="0" sz="1650" spc="-70">
                <a:solidFill>
                  <a:srgbClr val="467785"/>
                </a:solidFill>
                <a:latin typeface="Microsoft Sans Serif"/>
                <a:cs typeface="Microsoft Sans Serif"/>
              </a:rPr>
              <a:t> </a:t>
            </a:r>
            <a:r>
              <a:rPr dirty="0" u="sng" sz="1650" spc="-9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Microsoft Sans Serif"/>
                <a:cs typeface="Microsoft Sans Serif"/>
              </a:rPr>
              <a:t>points-cles#toc-quels-sont-les-causes-ou-facteurs-de-risque-d-un-cancer-du-c-lon-</a:t>
            </a:r>
            <a:endParaRPr sz="1650">
              <a:latin typeface="Microsoft Sans Serif"/>
              <a:cs typeface="Microsoft Sans Serif"/>
            </a:endParaRPr>
          </a:p>
          <a:p>
            <a:pPr marL="564515" marR="67945" indent="-151130">
              <a:lnSpc>
                <a:spcPts val="1780"/>
              </a:lnSpc>
              <a:spcBef>
                <a:spcPts val="439"/>
              </a:spcBef>
              <a:buChar char="-"/>
              <a:tabLst>
                <a:tab pos="564515" algn="l"/>
              </a:tabLst>
            </a:pPr>
            <a:r>
              <a:rPr dirty="0" sz="1650" spc="-55">
                <a:latin typeface="Microsoft Sans Serif"/>
                <a:cs typeface="Microsoft Sans Serif"/>
              </a:rPr>
              <a:t>https://santebd.org/les-fiches-santebd/cancer/le-test-de-depistage-du-cancer- </a:t>
            </a:r>
            <a:r>
              <a:rPr dirty="0" sz="1650" spc="-425">
                <a:latin typeface="Microsoft Sans Serif"/>
                <a:cs typeface="Microsoft Sans Serif"/>
              </a:rPr>
              <a:t> </a:t>
            </a:r>
            <a:r>
              <a:rPr dirty="0" sz="1650" spc="-75">
                <a:latin typeface="Microsoft Sans Serif"/>
                <a:cs typeface="Microsoft Sans Serif"/>
              </a:rPr>
              <a:t>colorectal</a:t>
            </a:r>
            <a:endParaRPr sz="16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653605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-105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65"/>
              <a:t> </a:t>
            </a:r>
            <a:r>
              <a:rPr dirty="0" spc="-15"/>
              <a:t>d</a:t>
            </a:r>
            <a:r>
              <a:rPr dirty="0" spc="-130"/>
              <a:t>i</a:t>
            </a:r>
            <a:r>
              <a:rPr dirty="0" spc="-100"/>
              <a:t>f</a:t>
            </a:r>
            <a:r>
              <a:rPr dirty="0" spc="-130"/>
              <a:t>f</a:t>
            </a:r>
            <a:r>
              <a:rPr dirty="0" spc="-100"/>
              <a:t>i</a:t>
            </a:r>
            <a:r>
              <a:rPr dirty="0" spc="15"/>
              <a:t>c</a:t>
            </a:r>
            <a:r>
              <a:rPr dirty="0" spc="-90"/>
              <a:t>u</a:t>
            </a:r>
            <a:r>
              <a:rPr dirty="0" spc="-100"/>
              <a:t>l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 spc="-200"/>
              <a:t> </a:t>
            </a:r>
            <a:r>
              <a:rPr dirty="0" spc="20"/>
              <a:t>d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70"/>
              <a:t>o</a:t>
            </a:r>
            <a:r>
              <a:rPr dirty="0" spc="-60"/>
              <a:t>u</a:t>
            </a:r>
            <a:r>
              <a:rPr dirty="0" spc="-75"/>
              <a:t>t</a:t>
            </a:r>
            <a:r>
              <a:rPr dirty="0" spc="-130"/>
              <a:t>il</a:t>
            </a:r>
            <a:r>
              <a:rPr dirty="0" spc="-185"/>
              <a:t>s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70"/>
              <a:t>o</a:t>
            </a:r>
            <a:r>
              <a:rPr dirty="0" spc="-90"/>
              <a:t>u</a:t>
            </a:r>
            <a:r>
              <a:rPr dirty="0" spc="-160"/>
              <a:t>r  </a:t>
            </a:r>
            <a:r>
              <a:rPr dirty="0" spc="-190"/>
              <a:t>s</a:t>
            </a:r>
            <a:r>
              <a:rPr dirty="0" spc="-229"/>
              <a:t>’</a:t>
            </a:r>
            <a:r>
              <a:rPr dirty="0" spc="-145"/>
              <a:t>a</a:t>
            </a:r>
            <a:r>
              <a:rPr dirty="0" spc="-130"/>
              <a:t>i</a:t>
            </a:r>
            <a:r>
              <a:rPr dirty="0" spc="-15"/>
              <a:t>d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575" y="3120560"/>
            <a:ext cx="3529329" cy="4006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175">
                <a:solidFill>
                  <a:srgbClr val="0F5495"/>
                </a:solidFill>
                <a:latin typeface="Verdana"/>
                <a:cs typeface="Verdana"/>
              </a:rPr>
              <a:t>-</a:t>
            </a:r>
            <a:r>
              <a:rPr dirty="0" sz="2450" spc="-61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-114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6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3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6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5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-9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345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653605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-105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65"/>
              <a:t> </a:t>
            </a:r>
            <a:r>
              <a:rPr dirty="0" spc="-15"/>
              <a:t>d</a:t>
            </a:r>
            <a:r>
              <a:rPr dirty="0" spc="-130"/>
              <a:t>i</a:t>
            </a:r>
            <a:r>
              <a:rPr dirty="0" spc="-100"/>
              <a:t>f</a:t>
            </a:r>
            <a:r>
              <a:rPr dirty="0" spc="-130"/>
              <a:t>f</a:t>
            </a:r>
            <a:r>
              <a:rPr dirty="0" spc="-100"/>
              <a:t>i</a:t>
            </a:r>
            <a:r>
              <a:rPr dirty="0" spc="15"/>
              <a:t>c</a:t>
            </a:r>
            <a:r>
              <a:rPr dirty="0" spc="-90"/>
              <a:t>u</a:t>
            </a:r>
            <a:r>
              <a:rPr dirty="0" spc="-100"/>
              <a:t>l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 spc="-200"/>
              <a:t> </a:t>
            </a:r>
            <a:r>
              <a:rPr dirty="0" spc="20"/>
              <a:t>d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70"/>
              <a:t>o</a:t>
            </a:r>
            <a:r>
              <a:rPr dirty="0" spc="-60"/>
              <a:t>u</a:t>
            </a:r>
            <a:r>
              <a:rPr dirty="0" spc="-75"/>
              <a:t>t</a:t>
            </a:r>
            <a:r>
              <a:rPr dirty="0" spc="-130"/>
              <a:t>il</a:t>
            </a:r>
            <a:r>
              <a:rPr dirty="0" spc="-185"/>
              <a:t>s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70"/>
              <a:t>o</a:t>
            </a:r>
            <a:r>
              <a:rPr dirty="0" spc="-90"/>
              <a:t>u</a:t>
            </a:r>
            <a:r>
              <a:rPr dirty="0" spc="-160"/>
              <a:t>r  </a:t>
            </a:r>
            <a:r>
              <a:rPr dirty="0" spc="-190"/>
              <a:t>s</a:t>
            </a:r>
            <a:r>
              <a:rPr dirty="0" spc="-229"/>
              <a:t>’</a:t>
            </a:r>
            <a:r>
              <a:rPr dirty="0" spc="-145"/>
              <a:t>a</a:t>
            </a:r>
            <a:r>
              <a:rPr dirty="0" spc="-130"/>
              <a:t>i</a:t>
            </a:r>
            <a:r>
              <a:rPr dirty="0" spc="-15"/>
              <a:t>d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-75"/>
              <a:t>?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3164" y="2569464"/>
            <a:ext cx="2723387" cy="34366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663" y="2660903"/>
            <a:ext cx="4608575" cy="233933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411" y="1267805"/>
            <a:ext cx="2730469" cy="13378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9770"/>
            <a:ext cx="2132491" cy="131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1612" y="2765850"/>
            <a:ext cx="5607050" cy="1453515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marL="709930" marR="5080" indent="-697865">
              <a:lnSpc>
                <a:spcPts val="5330"/>
              </a:lnSpc>
              <a:spcBef>
                <a:spcPts val="765"/>
              </a:spcBef>
            </a:pPr>
            <a:r>
              <a:rPr dirty="0" sz="4900" spc="5">
                <a:solidFill>
                  <a:srgbClr val="0F5495"/>
                </a:solidFill>
              </a:rPr>
              <a:t>P</a:t>
            </a:r>
            <a:r>
              <a:rPr dirty="0" sz="4900" spc="-315">
                <a:solidFill>
                  <a:srgbClr val="0F5495"/>
                </a:solidFill>
              </a:rPr>
              <a:t>r</a:t>
            </a:r>
            <a:r>
              <a:rPr dirty="0" sz="4900" spc="-150">
                <a:solidFill>
                  <a:srgbClr val="0F5495"/>
                </a:solidFill>
              </a:rPr>
              <a:t>é</a:t>
            </a:r>
            <a:r>
              <a:rPr dirty="0" sz="4900" spc="-295">
                <a:solidFill>
                  <a:srgbClr val="0F5495"/>
                </a:solidFill>
              </a:rPr>
              <a:t>s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45">
                <a:solidFill>
                  <a:srgbClr val="0F5495"/>
                </a:solidFill>
              </a:rPr>
              <a:t>n</a:t>
            </a:r>
            <a:r>
              <a:rPr dirty="0" sz="4900" spc="-114">
                <a:solidFill>
                  <a:srgbClr val="0F5495"/>
                </a:solidFill>
              </a:rPr>
              <a:t>t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114">
                <a:solidFill>
                  <a:srgbClr val="0F5495"/>
                </a:solidFill>
              </a:rPr>
              <a:t>t</a:t>
            </a:r>
            <a:r>
              <a:rPr dirty="0" sz="4900" spc="-155">
                <a:solidFill>
                  <a:srgbClr val="0F5495"/>
                </a:solidFill>
              </a:rPr>
              <a:t>i</a:t>
            </a:r>
            <a:r>
              <a:rPr dirty="0" sz="4900" spc="-160">
                <a:solidFill>
                  <a:srgbClr val="0F5495"/>
                </a:solidFill>
              </a:rPr>
              <a:t>o</a:t>
            </a:r>
            <a:r>
              <a:rPr dirty="0" sz="4900" spc="-85">
                <a:solidFill>
                  <a:srgbClr val="0F5495"/>
                </a:solidFill>
              </a:rPr>
              <a:t>n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10">
                <a:solidFill>
                  <a:srgbClr val="0F5495"/>
                </a:solidFill>
              </a:rPr>
              <a:t>s  </a:t>
            </a:r>
            <a:r>
              <a:rPr dirty="0" sz="4900" spc="-170">
                <a:solidFill>
                  <a:srgbClr val="0F5495"/>
                </a:solidFill>
              </a:rPr>
              <a:t>intervenants</a:t>
            </a:r>
            <a:endParaRPr sz="49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671" y="3054072"/>
            <a:ext cx="5320030" cy="1078865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312420" indent="-300355">
              <a:lnSpc>
                <a:spcPct val="100000"/>
              </a:lnSpc>
              <a:spcBef>
                <a:spcPts val="755"/>
              </a:spcBef>
              <a:buFont typeface="Verdana"/>
              <a:buChar char="-"/>
              <a:tabLst>
                <a:tab pos="312420" algn="l"/>
                <a:tab pos="313055" algn="l"/>
              </a:tabLst>
            </a:pPr>
            <a:r>
              <a:rPr dirty="0" sz="17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750" spc="-25" b="1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z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2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7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10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endParaRPr sz="1750">
              <a:latin typeface="Verdana"/>
              <a:cs typeface="Verdana"/>
            </a:endParaRPr>
          </a:p>
          <a:p>
            <a:pPr marL="312420" indent="-300355">
              <a:lnSpc>
                <a:spcPct val="100000"/>
              </a:lnSpc>
              <a:spcBef>
                <a:spcPts val="660"/>
              </a:spcBef>
              <a:buFont typeface="Verdana"/>
              <a:buChar char="-"/>
              <a:tabLst>
                <a:tab pos="312420" algn="l"/>
                <a:tab pos="313055" algn="l"/>
              </a:tabLst>
            </a:pPr>
            <a:r>
              <a:rPr dirty="0" sz="17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750" spc="-25" b="1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z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f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endParaRPr sz="1750">
              <a:latin typeface="Verdana"/>
              <a:cs typeface="Verdana"/>
            </a:endParaRPr>
          </a:p>
          <a:p>
            <a:pPr marL="312420" indent="-300355">
              <a:lnSpc>
                <a:spcPct val="100000"/>
              </a:lnSpc>
              <a:spcBef>
                <a:spcPts val="675"/>
              </a:spcBef>
              <a:buFont typeface="Verdana"/>
              <a:buChar char="-"/>
              <a:tabLst>
                <a:tab pos="312420" algn="l"/>
                <a:tab pos="313055" algn="l"/>
              </a:tabLst>
            </a:pPr>
            <a:r>
              <a:rPr dirty="0" sz="1750" spc="-13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2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10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50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u="sng" sz="1750" spc="15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m</a:t>
            </a:r>
            <a:r>
              <a:rPr dirty="0" u="sng" sz="1750" spc="4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o</a:t>
            </a:r>
            <a:r>
              <a:rPr dirty="0" u="sng" sz="1750" spc="8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n</a:t>
            </a:r>
            <a:r>
              <a:rPr dirty="0" u="sng" sz="175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k</a:t>
            </a:r>
            <a:r>
              <a:rPr dirty="0" u="sng" sz="175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i</a:t>
            </a:r>
            <a:r>
              <a:rPr dirty="0" u="sng" sz="1750" spc="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t</a:t>
            </a:r>
            <a:r>
              <a:rPr dirty="0" u="sng" sz="1750" spc="-26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.</a:t>
            </a:r>
            <a:r>
              <a:rPr dirty="0" u="sng" sz="1750" spc="9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d</a:t>
            </a:r>
            <a:r>
              <a:rPr dirty="0" u="sng" sz="1750" spc="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e</a:t>
            </a:r>
            <a:r>
              <a:rPr dirty="0" u="sng" sz="1750" spc="9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p</a:t>
            </a:r>
            <a:r>
              <a:rPr dirty="0" u="sng" sz="1750" spc="-3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i</a:t>
            </a:r>
            <a:r>
              <a:rPr dirty="0" u="sng" sz="1750" spc="-5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s</a:t>
            </a:r>
            <a:r>
              <a:rPr dirty="0" u="sng" sz="1750" spc="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t</a:t>
            </a:r>
            <a:r>
              <a:rPr dirty="0" u="sng" sz="1750" spc="-2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a</a:t>
            </a:r>
            <a:r>
              <a:rPr dirty="0" u="sng" sz="1750" spc="114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g</a:t>
            </a:r>
            <a:r>
              <a:rPr dirty="0" u="sng" sz="1750" spc="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e</a:t>
            </a:r>
            <a:r>
              <a:rPr dirty="0" u="sng" sz="1750" spc="-13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-</a:t>
            </a:r>
            <a:r>
              <a:rPr dirty="0" u="sng" sz="1750" spc="8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c</a:t>
            </a:r>
            <a:r>
              <a:rPr dirty="0" u="sng" sz="1750" spc="4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o</a:t>
            </a:r>
            <a:r>
              <a:rPr dirty="0" u="sng" sz="1750" spc="-3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l</a:t>
            </a:r>
            <a:r>
              <a:rPr dirty="0" u="sng" sz="1750" spc="4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o</a:t>
            </a:r>
            <a:r>
              <a:rPr dirty="0" u="sng" sz="1750" spc="-3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r</a:t>
            </a:r>
            <a:r>
              <a:rPr dirty="0" u="sng" sz="1750" spc="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e</a:t>
            </a:r>
            <a:r>
              <a:rPr dirty="0" u="sng" sz="1750" spc="6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c</a:t>
            </a:r>
            <a:r>
              <a:rPr dirty="0" u="sng" sz="1750" spc="2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t</a:t>
            </a:r>
            <a:r>
              <a:rPr dirty="0" u="sng" sz="1750" spc="-4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a</a:t>
            </a:r>
            <a:r>
              <a:rPr dirty="0" u="sng" sz="175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l</a:t>
            </a:r>
            <a:r>
              <a:rPr dirty="0" u="sng" sz="1750" spc="-275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.</a:t>
            </a:r>
            <a:r>
              <a:rPr dirty="0" u="sng" sz="1750" spc="-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f</a:t>
            </a:r>
            <a:r>
              <a:rPr dirty="0" u="sng" sz="1750" spc="-5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r</a:t>
            </a:r>
            <a:r>
              <a:rPr dirty="0" u="sng" sz="1750" spc="-27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651954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-210"/>
              <a:t>S</a:t>
            </a:r>
            <a:r>
              <a:rPr dirty="0" spc="-125"/>
              <a:t>i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145"/>
              <a:t>a</a:t>
            </a:r>
            <a:r>
              <a:rPr dirty="0" spc="-75"/>
              <a:t>t</a:t>
            </a:r>
            <a:r>
              <a:rPr dirty="0" spc="-100"/>
              <a:t>i</a:t>
            </a:r>
            <a:r>
              <a:rPr dirty="0" spc="-95"/>
              <a:t>e</a:t>
            </a:r>
            <a:r>
              <a:rPr dirty="0" spc="-55"/>
              <a:t>n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65"/>
              <a:t>é</a:t>
            </a:r>
            <a:r>
              <a:rPr dirty="0" spc="-130"/>
              <a:t>li</a:t>
            </a:r>
            <a:r>
              <a:rPr dirty="0" spc="20"/>
              <a:t>g</a:t>
            </a:r>
            <a:r>
              <a:rPr dirty="0" spc="-130"/>
              <a:t>i</a:t>
            </a:r>
            <a:r>
              <a:rPr dirty="0" spc="-15"/>
              <a:t>b</a:t>
            </a:r>
            <a:r>
              <a:rPr dirty="0" spc="-130"/>
              <a:t>l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 spc="-200"/>
              <a:t> </a:t>
            </a:r>
            <a:r>
              <a:rPr dirty="0" spc="-70"/>
              <a:t>o</a:t>
            </a:r>
            <a:r>
              <a:rPr dirty="0" spc="-65"/>
              <a:t>ù</a:t>
            </a:r>
            <a:r>
              <a:rPr dirty="0" spc="-185"/>
              <a:t> </a:t>
            </a:r>
            <a:r>
              <a:rPr dirty="0" spc="-190"/>
              <a:t>s</a:t>
            </a:r>
            <a:r>
              <a:rPr dirty="0" spc="-60"/>
              <a:t>e  </a:t>
            </a:r>
            <a:r>
              <a:rPr dirty="0" spc="-15"/>
              <a:t>p</a:t>
            </a:r>
            <a:r>
              <a:rPr dirty="0" spc="-204"/>
              <a:t>r</a:t>
            </a:r>
            <a:r>
              <a:rPr dirty="0" spc="-70"/>
              <a:t>o</a:t>
            </a:r>
            <a:r>
              <a:rPr dirty="0" spc="15"/>
              <a:t>c</a:t>
            </a:r>
            <a:r>
              <a:rPr dirty="0" spc="-60"/>
              <a:t>u</a:t>
            </a:r>
            <a:r>
              <a:rPr dirty="0" spc="-204"/>
              <a:t>r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20"/>
              <a:t>k</a:t>
            </a:r>
            <a:r>
              <a:rPr dirty="0" spc="-130"/>
              <a:t>i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20"/>
              <a:t>d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5"/>
              <a:t>d</a:t>
            </a:r>
            <a:r>
              <a:rPr dirty="0" spc="-95"/>
              <a:t>é</a:t>
            </a:r>
            <a:r>
              <a:rPr dirty="0" spc="-15"/>
              <a:t>p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40"/>
              <a:t>t</a:t>
            </a:r>
            <a:r>
              <a:rPr dirty="0" spc="-175"/>
              <a:t>a</a:t>
            </a:r>
            <a:r>
              <a:rPr dirty="0" spc="20"/>
              <a:t>g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2672" y="1561531"/>
            <a:ext cx="2566670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60"/>
              <a:t>M</a:t>
            </a:r>
            <a:r>
              <a:rPr dirty="0" spc="-35"/>
              <a:t>A</a:t>
            </a:r>
            <a:r>
              <a:rPr dirty="0" spc="-120"/>
              <a:t>R</a:t>
            </a:r>
            <a:r>
              <a:rPr dirty="0" spc="-215"/>
              <a:t>S</a:t>
            </a:r>
            <a:r>
              <a:rPr dirty="0" spc="-220"/>
              <a:t> </a:t>
            </a:r>
            <a:r>
              <a:rPr dirty="0" spc="45"/>
              <a:t>B</a:t>
            </a:r>
            <a:r>
              <a:rPr dirty="0" spc="-105"/>
              <a:t>L</a:t>
            </a:r>
            <a:r>
              <a:rPr dirty="0" spc="-25"/>
              <a:t>E</a:t>
            </a:r>
            <a:r>
              <a:rPr dirty="0" spc="-55"/>
              <a:t>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30451"/>
            <a:ext cx="10692384" cy="48996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0"/>
              <a:t>a</a:t>
            </a:r>
            <a:r>
              <a:rPr dirty="0" spc="3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-40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1484" y="5665737"/>
            <a:ext cx="366776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050" spc="65">
                <a:latin typeface="Georgia"/>
                <a:cs typeface="Georgia"/>
              </a:rPr>
              <a:t>Source </a:t>
            </a:r>
            <a:r>
              <a:rPr dirty="0" sz="1050" spc="-35">
                <a:latin typeface="Georgia"/>
                <a:cs typeface="Georgia"/>
              </a:rPr>
              <a:t>: </a:t>
            </a:r>
            <a:r>
              <a:rPr dirty="0" sz="1050" spc="75">
                <a:latin typeface="Georgia"/>
                <a:cs typeface="Georgia"/>
              </a:rPr>
              <a:t>Groupement </a:t>
            </a:r>
            <a:r>
              <a:rPr dirty="0" sz="1050" spc="55">
                <a:latin typeface="Georgia"/>
                <a:cs typeface="Georgia"/>
              </a:rPr>
              <a:t>Cerba/DaklaPack® </a:t>
            </a:r>
            <a:r>
              <a:rPr dirty="0" sz="1050" spc="50">
                <a:latin typeface="Georgia"/>
                <a:cs typeface="Georgia"/>
              </a:rPr>
              <a:t>- </a:t>
            </a:r>
            <a:r>
              <a:rPr dirty="0" sz="1050" spc="70">
                <a:latin typeface="Georgia"/>
                <a:cs typeface="Georgia"/>
              </a:rPr>
              <a:t>Traitement </a:t>
            </a:r>
            <a:r>
              <a:rPr dirty="0" sz="1050" spc="-240">
                <a:latin typeface="Georgia"/>
                <a:cs typeface="Georgia"/>
              </a:rPr>
              <a:t> </a:t>
            </a:r>
            <a:r>
              <a:rPr dirty="0" sz="1050" spc="65">
                <a:latin typeface="Georgia"/>
                <a:cs typeface="Georgia"/>
              </a:rPr>
              <a:t>INCa,</a:t>
            </a:r>
            <a:r>
              <a:rPr dirty="0" sz="1050" spc="15">
                <a:latin typeface="Georgia"/>
                <a:cs typeface="Georgia"/>
              </a:rPr>
              <a:t> </a:t>
            </a:r>
            <a:r>
              <a:rPr dirty="0" sz="1050" spc="60">
                <a:latin typeface="Georgia"/>
                <a:cs typeface="Georgia"/>
              </a:rPr>
              <a:t>2021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1426" y="2437907"/>
            <a:ext cx="34804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60">
                <a:latin typeface="Georgia"/>
                <a:cs typeface="Georgia"/>
              </a:rPr>
              <a:t>Un</a:t>
            </a:r>
            <a:r>
              <a:rPr dirty="0" sz="1400" spc="5">
                <a:latin typeface="Georgia"/>
                <a:cs typeface="Georgia"/>
              </a:rPr>
              <a:t> </a:t>
            </a:r>
            <a:r>
              <a:rPr dirty="0" sz="1400" spc="75">
                <a:latin typeface="Georgia"/>
                <a:cs typeface="Georgia"/>
              </a:rPr>
              <a:t>kit</a:t>
            </a:r>
            <a:r>
              <a:rPr dirty="0" sz="1400" spc="20">
                <a:latin typeface="Georgia"/>
                <a:cs typeface="Georgia"/>
              </a:rPr>
              <a:t> </a:t>
            </a:r>
            <a:r>
              <a:rPr dirty="0" sz="1400" spc="75">
                <a:latin typeface="Georgia"/>
                <a:cs typeface="Georgia"/>
              </a:rPr>
              <a:t>de</a:t>
            </a:r>
            <a:r>
              <a:rPr dirty="0" sz="1400" spc="20">
                <a:latin typeface="Georgia"/>
                <a:cs typeface="Georgia"/>
              </a:rPr>
              <a:t> </a:t>
            </a:r>
            <a:r>
              <a:rPr dirty="0" sz="1400" spc="75">
                <a:latin typeface="Georgia"/>
                <a:cs typeface="Georgia"/>
              </a:rPr>
              <a:t>dépistage</a:t>
            </a:r>
            <a:r>
              <a:rPr dirty="0" sz="1400" spc="25">
                <a:latin typeface="Georgia"/>
                <a:cs typeface="Georgia"/>
              </a:rPr>
              <a:t> </a:t>
            </a:r>
            <a:r>
              <a:rPr dirty="0" sz="1400" spc="80">
                <a:latin typeface="Georgia"/>
                <a:cs typeface="Georgia"/>
              </a:rPr>
              <a:t>organisé</a:t>
            </a:r>
            <a:r>
              <a:rPr dirty="0" sz="1400" spc="-5">
                <a:latin typeface="Georgia"/>
                <a:cs typeface="Georgia"/>
              </a:rPr>
              <a:t> </a:t>
            </a:r>
            <a:r>
              <a:rPr dirty="0" sz="1400" spc="100">
                <a:latin typeface="Georgia"/>
                <a:cs typeface="Georgia"/>
              </a:rPr>
              <a:t>en</a:t>
            </a:r>
            <a:r>
              <a:rPr dirty="0" sz="1400" spc="20">
                <a:latin typeface="Georgia"/>
                <a:cs typeface="Georgia"/>
              </a:rPr>
              <a:t> </a:t>
            </a:r>
            <a:r>
              <a:rPr dirty="0" sz="1400" spc="50">
                <a:latin typeface="Georgia"/>
                <a:cs typeface="Georgia"/>
              </a:rPr>
              <a:t>3</a:t>
            </a:r>
            <a:r>
              <a:rPr dirty="0" sz="1400" spc="25">
                <a:latin typeface="Georgia"/>
                <a:cs typeface="Georgia"/>
              </a:rPr>
              <a:t> </a:t>
            </a:r>
            <a:r>
              <a:rPr dirty="0" sz="1400" spc="70">
                <a:latin typeface="Georgia"/>
                <a:cs typeface="Georgia"/>
              </a:rPr>
              <a:t>volets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7217" y="3039871"/>
            <a:ext cx="226123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45" b="1">
                <a:solidFill>
                  <a:srgbClr val="831C5D"/>
                </a:solidFill>
                <a:latin typeface="Tahoma"/>
                <a:cs typeface="Tahoma"/>
              </a:rPr>
              <a:t>E</a:t>
            </a:r>
            <a:r>
              <a:rPr dirty="0" sz="1050" spc="40" b="1">
                <a:solidFill>
                  <a:srgbClr val="831C5D"/>
                </a:solidFill>
                <a:latin typeface="Tahoma"/>
                <a:cs typeface="Tahoma"/>
              </a:rPr>
              <a:t>n</a:t>
            </a: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s</a:t>
            </a:r>
            <a:r>
              <a:rPr dirty="0" sz="1050" spc="5" b="1">
                <a:solidFill>
                  <a:srgbClr val="831C5D"/>
                </a:solidFill>
                <a:latin typeface="Tahoma"/>
                <a:cs typeface="Tahoma"/>
              </a:rPr>
              <a:t>e</a:t>
            </a:r>
            <a:r>
              <a:rPr dirty="0" sz="1050" spc="60" b="1">
                <a:solidFill>
                  <a:srgbClr val="831C5D"/>
                </a:solidFill>
                <a:latin typeface="Tahoma"/>
                <a:cs typeface="Tahoma"/>
              </a:rPr>
              <a:t>m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b</a:t>
            </a:r>
            <a:r>
              <a:rPr dirty="0" sz="1050" spc="35" b="1">
                <a:solidFill>
                  <a:srgbClr val="831C5D"/>
                </a:solidFill>
                <a:latin typeface="Tahoma"/>
                <a:cs typeface="Tahoma"/>
              </a:rPr>
              <a:t>l</a:t>
            </a:r>
            <a:r>
              <a:rPr dirty="0" sz="1050" spc="15" b="1">
                <a:solidFill>
                  <a:srgbClr val="831C5D"/>
                </a:solidFill>
                <a:latin typeface="Tahoma"/>
                <a:cs typeface="Tahoma"/>
              </a:rPr>
              <a:t>e</a:t>
            </a:r>
            <a:r>
              <a:rPr dirty="0" sz="1050" spc="-9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d</a:t>
            </a:r>
            <a:r>
              <a:rPr dirty="0" sz="1050" spc="5" b="1">
                <a:solidFill>
                  <a:srgbClr val="831C5D"/>
                </a:solidFill>
                <a:latin typeface="Tahoma"/>
                <a:cs typeface="Tahoma"/>
              </a:rPr>
              <a:t>e</a:t>
            </a: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s</a:t>
            </a:r>
            <a:r>
              <a:rPr dirty="0" sz="1050" spc="-7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c</a:t>
            </a:r>
            <a:r>
              <a:rPr dirty="0" sz="1050" spc="15" b="1">
                <a:solidFill>
                  <a:srgbClr val="831C5D"/>
                </a:solidFill>
                <a:latin typeface="Tahoma"/>
                <a:cs typeface="Tahoma"/>
              </a:rPr>
              <a:t>o</a:t>
            </a:r>
            <a:r>
              <a:rPr dirty="0" sz="1050" spc="60" b="1">
                <a:solidFill>
                  <a:srgbClr val="831C5D"/>
                </a:solidFill>
                <a:latin typeface="Tahoma"/>
                <a:cs typeface="Tahoma"/>
              </a:rPr>
              <a:t>m</a:t>
            </a:r>
            <a:r>
              <a:rPr dirty="0" sz="1050" b="1">
                <a:solidFill>
                  <a:srgbClr val="831C5D"/>
                </a:solidFill>
                <a:latin typeface="Tahoma"/>
                <a:cs typeface="Tahoma"/>
              </a:rPr>
              <a:t>p</a:t>
            </a:r>
            <a:r>
              <a:rPr dirty="0" sz="1050" b="1">
                <a:solidFill>
                  <a:srgbClr val="831C5D"/>
                </a:solidFill>
                <a:latin typeface="Tahoma"/>
                <a:cs typeface="Tahoma"/>
              </a:rPr>
              <a:t>o</a:t>
            </a: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s</a:t>
            </a:r>
            <a:r>
              <a:rPr dirty="0" sz="1050" spc="25" b="1">
                <a:solidFill>
                  <a:srgbClr val="831C5D"/>
                </a:solidFill>
                <a:latin typeface="Tahoma"/>
                <a:cs typeface="Tahoma"/>
              </a:rPr>
              <a:t>a</a:t>
            </a:r>
            <a:r>
              <a:rPr dirty="0" sz="1050" spc="55" b="1">
                <a:solidFill>
                  <a:srgbClr val="831C5D"/>
                </a:solidFill>
                <a:latin typeface="Tahoma"/>
                <a:cs typeface="Tahoma"/>
              </a:rPr>
              <a:t>n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t</a:t>
            </a: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s</a:t>
            </a:r>
            <a:r>
              <a:rPr dirty="0" sz="1050" spc="-10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d</a:t>
            </a:r>
            <a:r>
              <a:rPr dirty="0" sz="1050" spc="30" b="1">
                <a:solidFill>
                  <a:srgbClr val="831C5D"/>
                </a:solidFill>
                <a:latin typeface="Tahoma"/>
                <a:cs typeface="Tahoma"/>
              </a:rPr>
              <a:t>u</a:t>
            </a:r>
            <a:r>
              <a:rPr dirty="0" sz="1050" spc="-7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60" b="1">
                <a:solidFill>
                  <a:srgbClr val="831C5D"/>
                </a:solidFill>
                <a:latin typeface="Tahoma"/>
                <a:cs typeface="Tahoma"/>
              </a:rPr>
              <a:t>k</a:t>
            </a:r>
            <a:r>
              <a:rPr dirty="0" sz="1050" spc="35" b="1">
                <a:solidFill>
                  <a:srgbClr val="831C5D"/>
                </a:solidFill>
                <a:latin typeface="Tahoma"/>
                <a:cs typeface="Tahoma"/>
              </a:rPr>
              <a:t>i</a:t>
            </a:r>
            <a:r>
              <a:rPr dirty="0" sz="1050" spc="25" b="1">
                <a:solidFill>
                  <a:srgbClr val="831C5D"/>
                </a:solidFill>
                <a:latin typeface="Tahoma"/>
                <a:cs typeface="Tahoma"/>
              </a:rPr>
              <a:t>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4163" y="3039871"/>
            <a:ext cx="98234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3</a:t>
            </a:r>
            <a:r>
              <a:rPr dirty="0" sz="1050" spc="-7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-10" b="1">
                <a:solidFill>
                  <a:srgbClr val="831C5D"/>
                </a:solidFill>
                <a:latin typeface="Tahoma"/>
                <a:cs typeface="Tahoma"/>
              </a:rPr>
              <a:t>v</a:t>
            </a:r>
            <a:r>
              <a:rPr dirty="0" sz="1050" spc="15" b="1">
                <a:solidFill>
                  <a:srgbClr val="831C5D"/>
                </a:solidFill>
                <a:latin typeface="Tahoma"/>
                <a:cs typeface="Tahoma"/>
              </a:rPr>
              <a:t>o</a:t>
            </a:r>
            <a:r>
              <a:rPr dirty="0" sz="1050" spc="35" b="1">
                <a:solidFill>
                  <a:srgbClr val="831C5D"/>
                </a:solidFill>
                <a:latin typeface="Tahoma"/>
                <a:cs typeface="Tahoma"/>
              </a:rPr>
              <a:t>l</a:t>
            </a:r>
            <a:r>
              <a:rPr dirty="0" sz="1050" spc="5" b="1">
                <a:solidFill>
                  <a:srgbClr val="831C5D"/>
                </a:solidFill>
                <a:latin typeface="Tahoma"/>
                <a:cs typeface="Tahoma"/>
              </a:rPr>
              <a:t>e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t</a:t>
            </a:r>
            <a:r>
              <a:rPr dirty="0" sz="1050" spc="-25" b="1">
                <a:solidFill>
                  <a:srgbClr val="831C5D"/>
                </a:solidFill>
                <a:latin typeface="Tahoma"/>
                <a:cs typeface="Tahoma"/>
              </a:rPr>
              <a:t>s</a:t>
            </a:r>
            <a:r>
              <a:rPr dirty="0" sz="1050" spc="-8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20" b="1">
                <a:solidFill>
                  <a:srgbClr val="831C5D"/>
                </a:solidFill>
                <a:latin typeface="Tahoma"/>
                <a:cs typeface="Tahoma"/>
              </a:rPr>
              <a:t>d</a:t>
            </a:r>
            <a:r>
              <a:rPr dirty="0" sz="1050" spc="30" b="1">
                <a:solidFill>
                  <a:srgbClr val="831C5D"/>
                </a:solidFill>
                <a:latin typeface="Tahoma"/>
                <a:cs typeface="Tahoma"/>
              </a:rPr>
              <a:t>u</a:t>
            </a:r>
            <a:r>
              <a:rPr dirty="0" sz="1050" spc="-60" b="1">
                <a:solidFill>
                  <a:srgbClr val="831C5D"/>
                </a:solidFill>
                <a:latin typeface="Tahoma"/>
                <a:cs typeface="Tahoma"/>
              </a:rPr>
              <a:t> </a:t>
            </a:r>
            <a:r>
              <a:rPr dirty="0" sz="1050" spc="50" b="1">
                <a:solidFill>
                  <a:srgbClr val="831C5D"/>
                </a:solidFill>
                <a:latin typeface="Tahoma"/>
                <a:cs typeface="Tahoma"/>
              </a:rPr>
              <a:t>k</a:t>
            </a:r>
            <a:r>
              <a:rPr dirty="0" sz="1050" spc="45" b="1">
                <a:solidFill>
                  <a:srgbClr val="831C5D"/>
                </a:solidFill>
                <a:latin typeface="Tahoma"/>
                <a:cs typeface="Tahoma"/>
              </a:rPr>
              <a:t>i</a:t>
            </a:r>
            <a:r>
              <a:rPr dirty="0" sz="1050" spc="25" b="1">
                <a:solidFill>
                  <a:srgbClr val="831C5D"/>
                </a:solidFill>
                <a:latin typeface="Tahoma"/>
                <a:cs typeface="Tahoma"/>
              </a:rPr>
              <a:t>t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94696" y="5777019"/>
            <a:ext cx="67691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898989"/>
                </a:solidFill>
                <a:latin typeface="Calibri"/>
                <a:cs typeface="Calibri"/>
              </a:rPr>
              <a:t>26/04/2022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86661" y="3263646"/>
            <a:ext cx="3683635" cy="2242185"/>
            <a:chOff x="1486661" y="3263646"/>
            <a:chExt cx="3683635" cy="22421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95044" y="3272027"/>
              <a:ext cx="3666743" cy="22250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90471" y="3267456"/>
              <a:ext cx="3676015" cy="2234565"/>
            </a:xfrm>
            <a:custGeom>
              <a:avLst/>
              <a:gdLst/>
              <a:ahLst/>
              <a:cxnLst/>
              <a:rect l="l" t="t" r="r" b="b"/>
              <a:pathLst>
                <a:path w="3676015" h="2234565">
                  <a:moveTo>
                    <a:pt x="0" y="0"/>
                  </a:moveTo>
                  <a:lnTo>
                    <a:pt x="3675888" y="0"/>
                  </a:lnTo>
                  <a:lnTo>
                    <a:pt x="3675888" y="2234183"/>
                  </a:lnTo>
                  <a:lnTo>
                    <a:pt x="0" y="2234183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386577" y="3268217"/>
            <a:ext cx="3820795" cy="2255520"/>
            <a:chOff x="5386577" y="3268217"/>
            <a:chExt cx="3820795" cy="225552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3435" y="3276600"/>
              <a:ext cx="3805427" cy="223875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390387" y="3272027"/>
              <a:ext cx="3813175" cy="2247900"/>
            </a:xfrm>
            <a:custGeom>
              <a:avLst/>
              <a:gdLst/>
              <a:ahLst/>
              <a:cxnLst/>
              <a:rect l="l" t="t" r="r" b="b"/>
              <a:pathLst>
                <a:path w="3813175" h="2247900">
                  <a:moveTo>
                    <a:pt x="0" y="0"/>
                  </a:moveTo>
                  <a:lnTo>
                    <a:pt x="3813048" y="0"/>
                  </a:lnTo>
                  <a:lnTo>
                    <a:pt x="3813048" y="2247900"/>
                  </a:lnTo>
                  <a:lnTo>
                    <a:pt x="0" y="2247900"/>
                  </a:lnTo>
                  <a:lnTo>
                    <a:pt x="0" y="0"/>
                  </a:lnTo>
                  <a:close/>
                </a:path>
              </a:pathLst>
            </a:custGeom>
            <a:ln w="76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500871" y="1715895"/>
            <a:ext cx="458470" cy="159385"/>
          </a:xfrm>
          <a:prstGeom prst="rect">
            <a:avLst/>
          </a:prstGeom>
        </p:spPr>
        <p:txBody>
          <a:bodyPr wrap="square" lIns="0" tIns="2540" rIns="0" bIns="0" rtlCol="0" vert="horz">
            <a:spAutoFit/>
          </a:bodyPr>
          <a:lstStyle/>
          <a:p>
            <a:pPr algn="r">
              <a:lnSpc>
                <a:spcPct val="100000"/>
              </a:lnSpc>
              <a:spcBef>
                <a:spcPts val="20"/>
              </a:spcBef>
            </a:pPr>
            <a:r>
              <a:rPr dirty="0" sz="150" spc="5" b="1">
                <a:latin typeface="Trebuchet MS"/>
                <a:cs typeface="Trebuchet MS"/>
              </a:rPr>
              <a:t>3</a:t>
            </a:r>
            <a:r>
              <a:rPr dirty="0" sz="150" spc="-5" b="1">
                <a:latin typeface="Trebuchet MS"/>
                <a:cs typeface="Trebuchet MS"/>
              </a:rPr>
              <a:t>.</a:t>
            </a:r>
            <a:r>
              <a:rPr dirty="0" sz="150" spc="-5" b="1">
                <a:latin typeface="Trebuchet MS"/>
                <a:cs typeface="Trebuchet MS"/>
              </a:rPr>
              <a:t> </a:t>
            </a:r>
            <a:r>
              <a:rPr dirty="0" sz="150" spc="10" b="1">
                <a:latin typeface="Trebuchet MS"/>
                <a:cs typeface="Trebuchet MS"/>
              </a:rPr>
              <a:t>L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30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d</a:t>
            </a:r>
            <a:r>
              <a:rPr dirty="0" sz="150" spc="5" b="1">
                <a:latin typeface="Trebuchet MS"/>
                <a:cs typeface="Trebuchet MS"/>
              </a:rPr>
              <a:t>é</a:t>
            </a:r>
            <a:r>
              <a:rPr dirty="0" sz="150" spc="15" b="1">
                <a:latin typeface="Trebuchet MS"/>
                <a:cs typeface="Trebuchet MS"/>
              </a:rPr>
              <a:t>p</a:t>
            </a:r>
            <a:r>
              <a:rPr dirty="0" sz="150" spc="-5" b="1">
                <a:latin typeface="Trebuchet MS"/>
                <a:cs typeface="Trebuchet MS"/>
              </a:rPr>
              <a:t>i</a:t>
            </a:r>
            <a:r>
              <a:rPr dirty="0" sz="150" spc="25" b="1">
                <a:latin typeface="Trebuchet MS"/>
                <a:cs typeface="Trebuchet MS"/>
              </a:rPr>
              <a:t>s</a:t>
            </a:r>
            <a:r>
              <a:rPr dirty="0" sz="150" spc="-5" b="1">
                <a:latin typeface="Trebuchet MS"/>
                <a:cs typeface="Trebuchet MS"/>
              </a:rPr>
              <a:t>t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20" b="1">
                <a:latin typeface="Trebuchet MS"/>
                <a:cs typeface="Trebuchet MS"/>
              </a:rPr>
              <a:t>g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30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o</a:t>
            </a:r>
            <a:r>
              <a:rPr dirty="0" sz="150" spc="5" b="1">
                <a:latin typeface="Trebuchet MS"/>
                <a:cs typeface="Trebuchet MS"/>
              </a:rPr>
              <a:t>r</a:t>
            </a:r>
            <a:r>
              <a:rPr dirty="0" sz="150" spc="5" b="1">
                <a:latin typeface="Trebuchet MS"/>
                <a:cs typeface="Trebuchet MS"/>
              </a:rPr>
              <a:t>g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15" b="1">
                <a:latin typeface="Trebuchet MS"/>
                <a:cs typeface="Trebuchet MS"/>
              </a:rPr>
              <a:t>n</a:t>
            </a:r>
            <a:r>
              <a:rPr dirty="0" sz="150" spc="-15" b="1">
                <a:latin typeface="Trebuchet MS"/>
                <a:cs typeface="Trebuchet MS"/>
              </a:rPr>
              <a:t>i</a:t>
            </a:r>
            <a:r>
              <a:rPr dirty="0" sz="150" spc="25" b="1">
                <a:latin typeface="Trebuchet MS"/>
                <a:cs typeface="Trebuchet MS"/>
              </a:rPr>
              <a:t>s</a:t>
            </a:r>
            <a:r>
              <a:rPr dirty="0" sz="150" spc="10" b="1">
                <a:latin typeface="Trebuchet MS"/>
                <a:cs typeface="Trebuchet MS"/>
              </a:rPr>
              <a:t>é</a:t>
            </a:r>
            <a:r>
              <a:rPr dirty="0" sz="150" spc="-30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d</a:t>
            </a:r>
            <a:r>
              <a:rPr dirty="0" sz="150" spc="30" b="1">
                <a:latin typeface="Trebuchet MS"/>
                <a:cs typeface="Trebuchet MS"/>
              </a:rPr>
              <a:t>u</a:t>
            </a:r>
            <a:r>
              <a:rPr dirty="0" sz="150" spc="15" b="1">
                <a:latin typeface="Trebuchet MS"/>
                <a:cs typeface="Trebuchet MS"/>
              </a:rPr>
              <a:t>c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15" b="1">
                <a:latin typeface="Trebuchet MS"/>
                <a:cs typeface="Trebuchet MS"/>
              </a:rPr>
              <a:t>n</a:t>
            </a:r>
            <a:r>
              <a:rPr dirty="0" sz="150" spc="15" b="1">
                <a:latin typeface="Trebuchet MS"/>
                <a:cs typeface="Trebuchet MS"/>
              </a:rPr>
              <a:t>c</a:t>
            </a:r>
            <a:r>
              <a:rPr dirty="0" sz="150" spc="5" b="1">
                <a:latin typeface="Trebuchet MS"/>
                <a:cs typeface="Trebuchet MS"/>
              </a:rPr>
              <a:t>e</a:t>
            </a:r>
            <a:r>
              <a:rPr dirty="0" sz="150" b="1">
                <a:latin typeface="Trebuchet MS"/>
                <a:cs typeface="Trebuchet MS"/>
              </a:rPr>
              <a:t>r</a:t>
            </a:r>
            <a:r>
              <a:rPr dirty="0" sz="150" spc="-15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c</a:t>
            </a:r>
            <a:r>
              <a:rPr dirty="0" sz="150" spc="15" b="1">
                <a:latin typeface="Trebuchet MS"/>
                <a:cs typeface="Trebuchet MS"/>
              </a:rPr>
              <a:t>o</a:t>
            </a:r>
            <a:r>
              <a:rPr dirty="0" sz="150" b="1">
                <a:latin typeface="Trebuchet MS"/>
                <a:cs typeface="Trebuchet MS"/>
              </a:rPr>
              <a:t>l</a:t>
            </a:r>
            <a:r>
              <a:rPr dirty="0" sz="150" spc="15" b="1">
                <a:latin typeface="Trebuchet MS"/>
                <a:cs typeface="Trebuchet MS"/>
              </a:rPr>
              <a:t>o</a:t>
            </a:r>
            <a:r>
              <a:rPr dirty="0" sz="150" spc="5" b="1">
                <a:latin typeface="Trebuchet MS"/>
                <a:cs typeface="Trebuchet MS"/>
              </a:rPr>
              <a:t>r</a:t>
            </a:r>
            <a:r>
              <a:rPr dirty="0" sz="150" spc="5" b="1">
                <a:latin typeface="Trebuchet MS"/>
                <a:cs typeface="Trebuchet MS"/>
              </a:rPr>
              <a:t>e</a:t>
            </a:r>
            <a:r>
              <a:rPr dirty="0" sz="150" spc="15" b="1">
                <a:latin typeface="Trebuchet MS"/>
                <a:cs typeface="Trebuchet MS"/>
              </a:rPr>
              <a:t>c</a:t>
            </a:r>
            <a:r>
              <a:rPr dirty="0" sz="150" spc="-5" b="1">
                <a:latin typeface="Trebuchet MS"/>
                <a:cs typeface="Trebuchet MS"/>
              </a:rPr>
              <a:t>t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5" b="1">
                <a:latin typeface="Trebuchet MS"/>
                <a:cs typeface="Trebuchet MS"/>
              </a:rPr>
              <a:t>l</a:t>
            </a:r>
            <a:endParaRPr sz="1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0">
              <a:latin typeface="Trebuchet MS"/>
              <a:cs typeface="Trebuchet MS"/>
            </a:endParaRPr>
          </a:p>
          <a:p>
            <a:pPr algn="r">
              <a:lnSpc>
                <a:spcPct val="100000"/>
              </a:lnSpc>
              <a:spcBef>
                <a:spcPts val="155"/>
              </a:spcBef>
            </a:pPr>
            <a:r>
              <a:rPr dirty="0" sz="150" spc="5" b="1">
                <a:latin typeface="Trebuchet MS"/>
                <a:cs typeface="Trebuchet MS"/>
              </a:rPr>
              <a:t>3</a:t>
            </a:r>
            <a:r>
              <a:rPr dirty="0" sz="150" spc="-15" b="1">
                <a:latin typeface="Trebuchet MS"/>
                <a:cs typeface="Trebuchet MS"/>
              </a:rPr>
              <a:t>.</a:t>
            </a:r>
            <a:r>
              <a:rPr dirty="0" sz="150" spc="5" b="1">
                <a:latin typeface="Trebuchet MS"/>
                <a:cs typeface="Trebuchet MS"/>
              </a:rPr>
              <a:t>2</a:t>
            </a:r>
            <a:r>
              <a:rPr dirty="0" sz="150" spc="-5" b="1">
                <a:latin typeface="Trebuchet MS"/>
                <a:cs typeface="Trebuchet MS"/>
              </a:rPr>
              <a:t>.</a:t>
            </a:r>
            <a:r>
              <a:rPr dirty="0" sz="150" spc="-5" b="1">
                <a:latin typeface="Trebuchet MS"/>
                <a:cs typeface="Trebuchet MS"/>
              </a:rPr>
              <a:t> </a:t>
            </a:r>
            <a:r>
              <a:rPr dirty="0" sz="150" spc="5" b="1">
                <a:latin typeface="Trebuchet MS"/>
                <a:cs typeface="Trebuchet MS"/>
              </a:rPr>
              <a:t>L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15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d</a:t>
            </a:r>
            <a:r>
              <a:rPr dirty="0" sz="150" spc="5" b="1">
                <a:latin typeface="Trebuchet MS"/>
                <a:cs typeface="Trebuchet MS"/>
              </a:rPr>
              <a:t>é</a:t>
            </a:r>
            <a:r>
              <a:rPr dirty="0" sz="150" spc="15" b="1">
                <a:latin typeface="Trebuchet MS"/>
                <a:cs typeface="Trebuchet MS"/>
              </a:rPr>
              <a:t>p</a:t>
            </a:r>
            <a:r>
              <a:rPr dirty="0" sz="150" spc="-5" b="1">
                <a:latin typeface="Trebuchet MS"/>
                <a:cs typeface="Trebuchet MS"/>
              </a:rPr>
              <a:t>i</a:t>
            </a:r>
            <a:r>
              <a:rPr dirty="0" sz="150" spc="25" b="1">
                <a:latin typeface="Trebuchet MS"/>
                <a:cs typeface="Trebuchet MS"/>
              </a:rPr>
              <a:t>s</a:t>
            </a:r>
            <a:r>
              <a:rPr dirty="0" sz="150" spc="-5" b="1">
                <a:latin typeface="Trebuchet MS"/>
                <a:cs typeface="Trebuchet MS"/>
              </a:rPr>
              <a:t>t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20" b="1">
                <a:latin typeface="Trebuchet MS"/>
                <a:cs typeface="Trebuchet MS"/>
              </a:rPr>
              <a:t>g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30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o</a:t>
            </a:r>
            <a:r>
              <a:rPr dirty="0" sz="150" spc="5" b="1">
                <a:latin typeface="Trebuchet MS"/>
                <a:cs typeface="Trebuchet MS"/>
              </a:rPr>
              <a:t>r</a:t>
            </a:r>
            <a:r>
              <a:rPr dirty="0" sz="150" spc="5" b="1">
                <a:latin typeface="Trebuchet MS"/>
                <a:cs typeface="Trebuchet MS"/>
              </a:rPr>
              <a:t>g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15" b="1">
                <a:latin typeface="Trebuchet MS"/>
                <a:cs typeface="Trebuchet MS"/>
              </a:rPr>
              <a:t>n</a:t>
            </a:r>
            <a:r>
              <a:rPr dirty="0" sz="150" spc="-15" b="1">
                <a:latin typeface="Trebuchet MS"/>
                <a:cs typeface="Trebuchet MS"/>
              </a:rPr>
              <a:t>i</a:t>
            </a:r>
            <a:r>
              <a:rPr dirty="0" sz="150" spc="25" b="1">
                <a:latin typeface="Trebuchet MS"/>
                <a:cs typeface="Trebuchet MS"/>
              </a:rPr>
              <a:t>s</a:t>
            </a:r>
            <a:r>
              <a:rPr dirty="0" sz="150" spc="10" b="1">
                <a:latin typeface="Trebuchet MS"/>
                <a:cs typeface="Trebuchet MS"/>
              </a:rPr>
              <a:t>é</a:t>
            </a:r>
            <a:r>
              <a:rPr dirty="0" sz="150" spc="-30" b="1">
                <a:latin typeface="Trebuchet MS"/>
                <a:cs typeface="Trebuchet MS"/>
              </a:rPr>
              <a:t> </a:t>
            </a:r>
            <a:r>
              <a:rPr dirty="0" sz="150" spc="5" b="1">
                <a:latin typeface="Trebuchet MS"/>
                <a:cs typeface="Trebuchet MS"/>
              </a:rPr>
              <a:t>e</a:t>
            </a:r>
            <a:r>
              <a:rPr dirty="0" sz="150" spc="15" b="1">
                <a:latin typeface="Trebuchet MS"/>
                <a:cs typeface="Trebuchet MS"/>
              </a:rPr>
              <a:t>n</a:t>
            </a:r>
            <a:r>
              <a:rPr dirty="0" sz="150" spc="-20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p</a:t>
            </a:r>
            <a:r>
              <a:rPr dirty="0" sz="150" spc="-10" b="1">
                <a:latin typeface="Trebuchet MS"/>
                <a:cs typeface="Trebuchet MS"/>
              </a:rPr>
              <a:t>r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-5" b="1">
                <a:latin typeface="Trebuchet MS"/>
                <a:cs typeface="Trebuchet MS"/>
              </a:rPr>
              <a:t>t</a:t>
            </a:r>
            <a:r>
              <a:rPr dirty="0" sz="150" b="1">
                <a:latin typeface="Trebuchet MS"/>
                <a:cs typeface="Trebuchet MS"/>
              </a:rPr>
              <a:t>i</a:t>
            </a:r>
            <a:r>
              <a:rPr dirty="0" sz="150" spc="15" b="1">
                <a:latin typeface="Trebuchet MS"/>
                <a:cs typeface="Trebuchet MS"/>
              </a:rPr>
              <a:t>q</a:t>
            </a:r>
            <a:r>
              <a:rPr dirty="0" sz="150" spc="5" b="1">
                <a:latin typeface="Trebuchet MS"/>
                <a:cs typeface="Trebuchet MS"/>
              </a:rPr>
              <a:t>u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endParaRPr sz="1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6548" y="772668"/>
            <a:ext cx="8019415" cy="1262380"/>
          </a:xfrm>
          <a:prstGeom prst="rect">
            <a:avLst/>
          </a:prstGeom>
          <a:solidFill>
            <a:srgbClr val="A7165B"/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Times New Roman"/>
              <a:cs typeface="Times New Roman"/>
            </a:endParaRPr>
          </a:p>
          <a:p>
            <a:pPr algn="ctr" marL="218440">
              <a:lnSpc>
                <a:spcPct val="100000"/>
              </a:lnSpc>
            </a:pPr>
            <a:r>
              <a:rPr dirty="0" sz="2100" spc="145">
                <a:solidFill>
                  <a:srgbClr val="FFFFFF"/>
                </a:solidFill>
                <a:latin typeface="Georgia"/>
                <a:cs typeface="Georgia"/>
              </a:rPr>
              <a:t>Le</a:t>
            </a:r>
            <a:r>
              <a:rPr dirty="0" sz="210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Georgia"/>
                <a:cs typeface="Georgia"/>
              </a:rPr>
              <a:t>kit</a:t>
            </a:r>
            <a:r>
              <a:rPr dirty="0" sz="210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114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dirty="0" sz="2100" spc="6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105">
                <a:solidFill>
                  <a:srgbClr val="FFFFFF"/>
                </a:solidFill>
                <a:latin typeface="Georgia"/>
                <a:cs typeface="Georgia"/>
              </a:rPr>
              <a:t>dépistage</a:t>
            </a:r>
            <a:r>
              <a:rPr dirty="0" sz="2100" spc="7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125">
                <a:solidFill>
                  <a:srgbClr val="FFFFFF"/>
                </a:solidFill>
                <a:latin typeface="Georgia"/>
                <a:cs typeface="Georgia"/>
              </a:rPr>
              <a:t>du</a:t>
            </a:r>
            <a:r>
              <a:rPr dirty="0" sz="2100" spc="3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180">
                <a:solidFill>
                  <a:srgbClr val="FFFFFF"/>
                </a:solidFill>
                <a:latin typeface="Georgia"/>
                <a:cs typeface="Georgia"/>
              </a:rPr>
              <a:t>DO</a:t>
            </a:r>
            <a:r>
              <a:rPr dirty="0" sz="2100" spc="55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dirty="0" sz="2100" spc="220">
                <a:solidFill>
                  <a:srgbClr val="FFFFFF"/>
                </a:solidFill>
                <a:latin typeface="Georgia"/>
                <a:cs typeface="Georgia"/>
              </a:rPr>
              <a:t>CCR</a:t>
            </a:r>
            <a:endParaRPr sz="21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00">
              <a:latin typeface="Georgia"/>
              <a:cs typeface="Georgia"/>
            </a:endParaRPr>
          </a:p>
          <a:p>
            <a:pPr algn="r" marR="389255">
              <a:lnSpc>
                <a:spcPct val="100000"/>
              </a:lnSpc>
              <a:spcBef>
                <a:spcPts val="5"/>
              </a:spcBef>
            </a:pPr>
            <a:r>
              <a:rPr dirty="0" sz="150" spc="5" b="1">
                <a:latin typeface="Trebuchet MS"/>
                <a:cs typeface="Trebuchet MS"/>
              </a:rPr>
              <a:t>3</a:t>
            </a:r>
            <a:r>
              <a:rPr dirty="0" sz="150" spc="-15" b="1">
                <a:latin typeface="Trebuchet MS"/>
                <a:cs typeface="Trebuchet MS"/>
              </a:rPr>
              <a:t>.</a:t>
            </a:r>
            <a:r>
              <a:rPr dirty="0" sz="150" spc="5" b="1">
                <a:latin typeface="Trebuchet MS"/>
                <a:cs typeface="Trebuchet MS"/>
              </a:rPr>
              <a:t>2</a:t>
            </a:r>
            <a:r>
              <a:rPr dirty="0" sz="150" spc="-15" b="1">
                <a:latin typeface="Trebuchet MS"/>
                <a:cs typeface="Trebuchet MS"/>
              </a:rPr>
              <a:t>.</a:t>
            </a:r>
            <a:r>
              <a:rPr dirty="0" sz="150" spc="5" b="1">
                <a:latin typeface="Trebuchet MS"/>
                <a:cs typeface="Trebuchet MS"/>
              </a:rPr>
              <a:t>3</a:t>
            </a:r>
            <a:r>
              <a:rPr dirty="0" sz="150" spc="-5" b="1">
                <a:latin typeface="Trebuchet MS"/>
                <a:cs typeface="Trebuchet MS"/>
              </a:rPr>
              <a:t>.</a:t>
            </a:r>
            <a:r>
              <a:rPr dirty="0" sz="150" spc="5" b="1">
                <a:latin typeface="Trebuchet MS"/>
                <a:cs typeface="Trebuchet MS"/>
              </a:rPr>
              <a:t> </a:t>
            </a:r>
            <a:r>
              <a:rPr dirty="0" sz="150" spc="5" b="1">
                <a:latin typeface="Trebuchet MS"/>
                <a:cs typeface="Trebuchet MS"/>
              </a:rPr>
              <a:t>L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25" b="1">
                <a:latin typeface="Trebuchet MS"/>
                <a:cs typeface="Trebuchet MS"/>
              </a:rPr>
              <a:t> </a:t>
            </a:r>
            <a:r>
              <a:rPr dirty="0" sz="150" spc="10" b="1">
                <a:latin typeface="Trebuchet MS"/>
                <a:cs typeface="Trebuchet MS"/>
              </a:rPr>
              <a:t>k</a:t>
            </a:r>
            <a:r>
              <a:rPr dirty="0" sz="150" b="1">
                <a:latin typeface="Trebuchet MS"/>
                <a:cs typeface="Trebuchet MS"/>
              </a:rPr>
              <a:t>i</a:t>
            </a:r>
            <a:r>
              <a:rPr dirty="0" sz="150" b="1">
                <a:latin typeface="Trebuchet MS"/>
                <a:cs typeface="Trebuchet MS"/>
              </a:rPr>
              <a:t>t</a:t>
            </a:r>
            <a:r>
              <a:rPr dirty="0" sz="150" spc="-15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d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r>
              <a:rPr dirty="0" sz="150" spc="-15" b="1">
                <a:latin typeface="Trebuchet MS"/>
                <a:cs typeface="Trebuchet MS"/>
              </a:rPr>
              <a:t> </a:t>
            </a:r>
            <a:r>
              <a:rPr dirty="0" sz="150" spc="15" b="1">
                <a:latin typeface="Trebuchet MS"/>
                <a:cs typeface="Trebuchet MS"/>
              </a:rPr>
              <a:t>d</a:t>
            </a:r>
            <a:r>
              <a:rPr dirty="0" sz="150" spc="5" b="1">
                <a:latin typeface="Trebuchet MS"/>
                <a:cs typeface="Trebuchet MS"/>
              </a:rPr>
              <a:t>é</a:t>
            </a:r>
            <a:r>
              <a:rPr dirty="0" sz="150" spc="15" b="1">
                <a:latin typeface="Trebuchet MS"/>
                <a:cs typeface="Trebuchet MS"/>
              </a:rPr>
              <a:t>p</a:t>
            </a:r>
            <a:r>
              <a:rPr dirty="0" sz="150" b="1">
                <a:latin typeface="Trebuchet MS"/>
                <a:cs typeface="Trebuchet MS"/>
              </a:rPr>
              <a:t>i</a:t>
            </a:r>
            <a:r>
              <a:rPr dirty="0" sz="150" spc="25" b="1">
                <a:latin typeface="Trebuchet MS"/>
                <a:cs typeface="Trebuchet MS"/>
              </a:rPr>
              <a:t>s</a:t>
            </a:r>
            <a:r>
              <a:rPr dirty="0" sz="150" spc="-5" b="1">
                <a:latin typeface="Trebuchet MS"/>
                <a:cs typeface="Trebuchet MS"/>
              </a:rPr>
              <a:t>t</a:t>
            </a:r>
            <a:r>
              <a:rPr dirty="0" sz="150" spc="10" b="1">
                <a:latin typeface="Trebuchet MS"/>
                <a:cs typeface="Trebuchet MS"/>
              </a:rPr>
              <a:t>a</a:t>
            </a:r>
            <a:r>
              <a:rPr dirty="0" sz="150" spc="15" b="1">
                <a:latin typeface="Trebuchet MS"/>
                <a:cs typeface="Trebuchet MS"/>
              </a:rPr>
              <a:t>g</a:t>
            </a:r>
            <a:r>
              <a:rPr dirty="0" sz="150" spc="10" b="1">
                <a:latin typeface="Trebuchet MS"/>
                <a:cs typeface="Trebuchet MS"/>
              </a:rPr>
              <a:t>e</a:t>
            </a:r>
            <a:endParaRPr sz="1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7862" y="6369835"/>
            <a:ext cx="493268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 i="1">
                <a:solidFill>
                  <a:srgbClr val="831C5D"/>
                </a:solidFill>
                <a:latin typeface="Georgia"/>
                <a:cs typeface="Georgia"/>
              </a:rPr>
              <a:t>Programme</a:t>
            </a:r>
            <a:r>
              <a:rPr dirty="0" sz="1200" spc="2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80" i="1">
                <a:solidFill>
                  <a:srgbClr val="831C5D"/>
                </a:solidFill>
                <a:latin typeface="Georgia"/>
                <a:cs typeface="Georgia"/>
              </a:rPr>
              <a:t>national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 organisé</a:t>
            </a:r>
            <a:r>
              <a:rPr dirty="0" sz="1200" spc="5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2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48016" y="5719571"/>
            <a:ext cx="1363979" cy="7726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1640" y="3137511"/>
            <a:ext cx="5969000" cy="53213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170430" marR="5080" indent="-2158365">
              <a:lnSpc>
                <a:spcPts val="1880"/>
              </a:lnSpc>
              <a:spcBef>
                <a:spcPts val="345"/>
              </a:spcBef>
            </a:pP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Dépistage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en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deux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temps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50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test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positif</a:t>
            </a:r>
            <a:r>
              <a:rPr dirty="0" sz="1750" spc="-14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70" b="1">
                <a:solidFill>
                  <a:srgbClr val="0F5495"/>
                </a:solidFill>
                <a:latin typeface="Verdana"/>
                <a:cs typeface="Verdana"/>
              </a:rPr>
              <a:t>=</a:t>
            </a:r>
            <a:r>
              <a:rPr dirty="0" sz="1750" spc="-34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coloscopie </a:t>
            </a:r>
            <a:r>
              <a:rPr dirty="0" sz="1750" spc="-58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indispensable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6671" y="4347488"/>
            <a:ext cx="6033770" cy="730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95"/>
              </a:spcBef>
            </a:pPr>
            <a:r>
              <a:rPr dirty="0" sz="1750" spc="-70" b="1">
                <a:solidFill>
                  <a:srgbClr val="0F5495"/>
                </a:solidFill>
                <a:latin typeface="Verdana"/>
                <a:cs typeface="Verdana"/>
              </a:rPr>
              <a:t>Mais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385" b="1">
                <a:solidFill>
                  <a:srgbClr val="0F5495"/>
                </a:solidFill>
                <a:latin typeface="Verdana"/>
                <a:cs typeface="Verdana"/>
              </a:rPr>
              <a:t>15</a:t>
            </a:r>
            <a:r>
              <a:rPr dirty="0" sz="1750" spc="-30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90" b="1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des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70" b="1">
                <a:solidFill>
                  <a:srgbClr val="0F5495"/>
                </a:solidFill>
                <a:latin typeface="Verdana"/>
                <a:cs typeface="Verdana"/>
              </a:rPr>
              <a:t>tests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positifs</a:t>
            </a:r>
            <a:r>
              <a:rPr dirty="0" sz="1750" spc="-13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non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suivis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40" b="1">
                <a:solidFill>
                  <a:srgbClr val="0F5495"/>
                </a:solidFill>
                <a:latin typeface="Verdana"/>
                <a:cs typeface="Verdana"/>
              </a:rPr>
              <a:t>de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coloscopie </a:t>
            </a:r>
            <a:r>
              <a:rPr dirty="0" sz="1750" spc="-58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7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?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50" b="1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cc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114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15" b="1">
                <a:solidFill>
                  <a:srgbClr val="0F5495"/>
                </a:solidFill>
                <a:latin typeface="Verdana"/>
                <a:cs typeface="Verdana"/>
              </a:rPr>
              <a:t>b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li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11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10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20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750" spc="-85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10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55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10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750" spc="-35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750" spc="-6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750" spc="-12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spc="-8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750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750" spc="-6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750" spc="-9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750" spc="-50" b="1">
                <a:solidFill>
                  <a:srgbClr val="0F5495"/>
                </a:solidFill>
                <a:latin typeface="Verdana"/>
                <a:cs typeface="Verdana"/>
              </a:rPr>
              <a:t>?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657034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  <a:tabLst>
                <a:tab pos="3451860" algn="l"/>
              </a:tabLst>
            </a:pPr>
            <a:r>
              <a:rPr dirty="0" spc="-105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65"/>
              <a:t> </a:t>
            </a:r>
            <a:r>
              <a:rPr dirty="0" spc="-15"/>
              <a:t>d</a:t>
            </a:r>
            <a:r>
              <a:rPr dirty="0" spc="-130"/>
              <a:t>i</a:t>
            </a:r>
            <a:r>
              <a:rPr dirty="0" spc="-100"/>
              <a:t>f</a:t>
            </a:r>
            <a:r>
              <a:rPr dirty="0" spc="-130"/>
              <a:t>f</a:t>
            </a:r>
            <a:r>
              <a:rPr dirty="0" spc="-100"/>
              <a:t>i</a:t>
            </a:r>
            <a:r>
              <a:rPr dirty="0" spc="15"/>
              <a:t>c</a:t>
            </a:r>
            <a:r>
              <a:rPr dirty="0" spc="-90"/>
              <a:t>u</a:t>
            </a:r>
            <a:r>
              <a:rPr dirty="0" spc="-100"/>
              <a:t>l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/>
              <a:t>	</a:t>
            </a:r>
            <a:r>
              <a:rPr dirty="0" spc="-95"/>
              <a:t>e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190"/>
              <a:t>s</a:t>
            </a:r>
            <a:r>
              <a:rPr dirty="0" spc="-125"/>
              <a:t>i</a:t>
            </a:r>
            <a:r>
              <a:rPr dirty="0" spc="-195"/>
              <a:t> </a:t>
            </a:r>
            <a:r>
              <a:rPr dirty="0" spc="-10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75"/>
              <a:t>t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55"/>
              <a:t>t</a:t>
            </a:r>
            <a:r>
              <a:rPr dirty="0" spc="-175"/>
              <a:t> 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45"/>
              <a:t>t  </a:t>
            </a:r>
            <a:r>
              <a:rPr dirty="0" spc="-15"/>
              <a:t>p</a:t>
            </a:r>
            <a:r>
              <a:rPr dirty="0" spc="-70"/>
              <a:t>o</a:t>
            </a:r>
            <a:r>
              <a:rPr dirty="0" spc="-190"/>
              <a:t>s</a:t>
            </a:r>
            <a:r>
              <a:rPr dirty="0" spc="-130"/>
              <a:t>i</a:t>
            </a:r>
            <a:r>
              <a:rPr dirty="0" spc="-75"/>
              <a:t>t</a:t>
            </a:r>
            <a:r>
              <a:rPr dirty="0" spc="-130"/>
              <a:t>i</a:t>
            </a:r>
            <a:r>
              <a:rPr dirty="0" spc="-105"/>
              <a:t>f</a:t>
            </a:r>
            <a:r>
              <a:rPr dirty="0" spc="-185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575" y="3120664"/>
            <a:ext cx="6969759" cy="23069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5080">
              <a:lnSpc>
                <a:spcPts val="2650"/>
              </a:lnSpc>
              <a:spcBef>
                <a:spcPts val="440"/>
              </a:spcBef>
              <a:buSzPct val="95918"/>
              <a:buFont typeface="Arial MT"/>
              <a:buChar char="•"/>
              <a:tabLst>
                <a:tab pos="123189" algn="l"/>
                <a:tab pos="3491865" algn="l"/>
              </a:tabLst>
            </a:pP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114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21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40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3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195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26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125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2450">
                <a:solidFill>
                  <a:srgbClr val="0F5495"/>
                </a:solidFill>
                <a:latin typeface="Verdana"/>
                <a:cs typeface="Verdana"/>
              </a:rPr>
              <a:t>	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7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2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1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125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2450" spc="-15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65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114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24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85">
                <a:solidFill>
                  <a:srgbClr val="0F5495"/>
                </a:solidFill>
                <a:latin typeface="Verdana"/>
                <a:cs typeface="Verdana"/>
              </a:rPr>
              <a:t>3</a:t>
            </a:r>
            <a:r>
              <a:rPr dirty="0" sz="2450" spc="70">
                <a:solidFill>
                  <a:srgbClr val="0F5495"/>
                </a:solidFill>
                <a:latin typeface="Verdana"/>
                <a:cs typeface="Verdana"/>
              </a:rPr>
              <a:t>0</a:t>
            </a:r>
            <a:r>
              <a:rPr dirty="0" sz="2450" spc="-229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600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r>
              <a:rPr dirty="0" sz="2450" spc="-2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140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60">
                <a:solidFill>
                  <a:srgbClr val="0F5495"/>
                </a:solidFill>
                <a:latin typeface="Verdana"/>
                <a:cs typeface="Verdana"/>
              </a:rPr>
              <a:t>s  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7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2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90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r>
              <a:rPr dirty="0" sz="2450" spc="-2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14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1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3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4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30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21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40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1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220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26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595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2450" spc="-229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65">
                <a:solidFill>
                  <a:srgbClr val="0F5495"/>
                </a:solidFill>
                <a:latin typeface="Verdana"/>
                <a:cs typeface="Verdana"/>
              </a:rPr>
              <a:t>3</a:t>
            </a:r>
            <a:r>
              <a:rPr dirty="0" sz="2450" spc="65">
                <a:solidFill>
                  <a:srgbClr val="0F5495"/>
                </a:solidFill>
                <a:latin typeface="Verdana"/>
                <a:cs typeface="Verdana"/>
              </a:rPr>
              <a:t>0</a:t>
            </a:r>
            <a:r>
              <a:rPr dirty="0" sz="2450" spc="-600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endParaRPr sz="2450">
              <a:latin typeface="Verdana"/>
              <a:cs typeface="Verdana"/>
            </a:endParaRPr>
          </a:p>
          <a:p>
            <a:pPr marL="12700" marR="665480">
              <a:lnSpc>
                <a:spcPts val="2650"/>
              </a:lnSpc>
              <a:spcBef>
                <a:spcPts val="880"/>
              </a:spcBef>
              <a:buSzPct val="95918"/>
              <a:buFont typeface="Arial MT"/>
              <a:buChar char="•"/>
              <a:tabLst>
                <a:tab pos="123189" algn="l"/>
                <a:tab pos="3944620" algn="l"/>
              </a:tabLst>
            </a:pP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7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2450" spc="-13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9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-5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14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3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2450" spc="-190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7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b="1">
                <a:solidFill>
                  <a:srgbClr val="0F5495"/>
                </a:solidFill>
                <a:latin typeface="Verdana"/>
                <a:cs typeface="Verdana"/>
              </a:rPr>
              <a:t>	</a:t>
            </a:r>
            <a:r>
              <a:rPr dirty="0" sz="2450" spc="-120" b="1">
                <a:solidFill>
                  <a:srgbClr val="0F5495"/>
                </a:solidFill>
                <a:latin typeface="Verdana"/>
                <a:cs typeface="Verdana"/>
              </a:rPr>
              <a:t>à</a:t>
            </a:r>
            <a:r>
              <a:rPr dirty="0" sz="2450" spc="-14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2450" spc="-250" b="1">
                <a:solidFill>
                  <a:srgbClr val="0F5495"/>
                </a:solidFill>
                <a:latin typeface="Verdana"/>
                <a:cs typeface="Verdana"/>
              </a:rPr>
              <a:t>'</a:t>
            </a:r>
            <a:r>
              <a:rPr dirty="0" sz="2450" spc="-9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25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7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8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-40" b="1">
                <a:solidFill>
                  <a:srgbClr val="0F5495"/>
                </a:solidFill>
                <a:latin typeface="Verdana"/>
                <a:cs typeface="Verdana"/>
              </a:rPr>
              <a:t>u  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14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5" b="1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50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19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-114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8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5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125" b="1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-16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-9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-50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20" b="1">
                <a:solidFill>
                  <a:srgbClr val="0F5495"/>
                </a:solidFill>
                <a:latin typeface="Verdana"/>
                <a:cs typeface="Verdana"/>
              </a:rPr>
              <a:t>8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960" b="1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r>
              <a:rPr dirty="0" sz="2450" spc="-17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-105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5" b="1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-14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150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155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345" b="1">
                <a:solidFill>
                  <a:srgbClr val="0F5495"/>
                </a:solidFill>
                <a:latin typeface="Verdana"/>
                <a:cs typeface="Verdana"/>
              </a:rPr>
              <a:t>;</a:t>
            </a:r>
            <a:endParaRPr sz="2450">
              <a:latin typeface="Verdana"/>
              <a:cs typeface="Verdana"/>
            </a:endParaRPr>
          </a:p>
          <a:p>
            <a:pPr marL="12700" marR="156210">
              <a:lnSpc>
                <a:spcPts val="2650"/>
              </a:lnSpc>
              <a:spcBef>
                <a:spcPts val="880"/>
              </a:spcBef>
              <a:buSzPct val="95918"/>
              <a:buFont typeface="Arial MT"/>
              <a:buChar char="•"/>
              <a:tabLst>
                <a:tab pos="123189" algn="l"/>
              </a:tabLst>
            </a:pPr>
            <a:r>
              <a:rPr dirty="0" sz="2450" spc="12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-7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-2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65">
                <a:solidFill>
                  <a:srgbClr val="0F5495"/>
                </a:solidFill>
                <a:latin typeface="Verdana"/>
                <a:cs typeface="Verdana"/>
              </a:rPr>
              <a:t>3</a:t>
            </a:r>
            <a:r>
              <a:rPr dirty="0" sz="2450" spc="70">
                <a:solidFill>
                  <a:srgbClr val="0F5495"/>
                </a:solidFill>
                <a:latin typeface="Verdana"/>
                <a:cs typeface="Verdana"/>
              </a:rPr>
              <a:t>0</a:t>
            </a:r>
            <a:r>
              <a:rPr dirty="0" sz="2450" spc="-229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600">
                <a:solidFill>
                  <a:srgbClr val="0F5495"/>
                </a:solidFill>
                <a:latin typeface="Verdana"/>
                <a:cs typeface="Verdana"/>
              </a:rPr>
              <a:t>%</a:t>
            </a:r>
            <a:r>
              <a:rPr dirty="0" sz="2450" spc="-24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370">
                <a:solidFill>
                  <a:srgbClr val="0F5495"/>
                </a:solidFill>
                <a:latin typeface="Verdana"/>
                <a:cs typeface="Verdana"/>
              </a:rPr>
              <a:t>,</a:t>
            </a:r>
            <a:r>
              <a:rPr dirty="0" sz="2450" spc="-204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15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-25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-40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-7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14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2450" spc="-15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26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2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1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2450" spc="-65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2450" spc="60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-105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24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2450" spc="-26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24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2450" spc="9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2450" spc="120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2450" spc="15">
                <a:solidFill>
                  <a:srgbClr val="0F5495"/>
                </a:solidFill>
                <a:latin typeface="Verdana"/>
                <a:cs typeface="Verdana"/>
              </a:rPr>
              <a:t>e  </a:t>
            </a:r>
            <a:r>
              <a:rPr dirty="0" sz="2450" spc="-5">
                <a:solidFill>
                  <a:srgbClr val="0F5495"/>
                </a:solidFill>
                <a:latin typeface="Verdana"/>
                <a:cs typeface="Verdana"/>
              </a:rPr>
              <a:t>anomalie.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657034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  <a:tabLst>
                <a:tab pos="1594485" algn="l"/>
                <a:tab pos="3451860" algn="l"/>
              </a:tabLst>
            </a:pPr>
            <a:r>
              <a:rPr dirty="0" spc="-105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65"/>
              <a:t> </a:t>
            </a:r>
            <a:r>
              <a:rPr dirty="0" spc="-15"/>
              <a:t>d</a:t>
            </a:r>
            <a:r>
              <a:rPr dirty="0" spc="-130"/>
              <a:t>i</a:t>
            </a:r>
            <a:r>
              <a:rPr dirty="0" spc="-100"/>
              <a:t>f</a:t>
            </a:r>
            <a:r>
              <a:rPr dirty="0" spc="-130"/>
              <a:t>f</a:t>
            </a:r>
            <a:r>
              <a:rPr dirty="0" spc="-100"/>
              <a:t>i</a:t>
            </a:r>
            <a:r>
              <a:rPr dirty="0" spc="15"/>
              <a:t>c</a:t>
            </a:r>
            <a:r>
              <a:rPr dirty="0" spc="-90"/>
              <a:t>u</a:t>
            </a:r>
            <a:r>
              <a:rPr dirty="0" spc="-100"/>
              <a:t>l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45"/>
              <a:t>:</a:t>
            </a:r>
            <a:r>
              <a:rPr dirty="0"/>
              <a:t>	</a:t>
            </a:r>
            <a:r>
              <a:rPr dirty="0" spc="-95"/>
              <a:t>e</a:t>
            </a:r>
            <a:r>
              <a:rPr dirty="0" spc="-55"/>
              <a:t>t</a:t>
            </a:r>
            <a:r>
              <a:rPr dirty="0" spc="-210"/>
              <a:t> </a:t>
            </a:r>
            <a:r>
              <a:rPr dirty="0" spc="-190"/>
              <a:t>s</a:t>
            </a:r>
            <a:r>
              <a:rPr dirty="0" spc="-125"/>
              <a:t>i</a:t>
            </a:r>
            <a:r>
              <a:rPr dirty="0" spc="-195"/>
              <a:t> </a:t>
            </a:r>
            <a:r>
              <a:rPr dirty="0" spc="-100"/>
              <a:t>l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75"/>
              <a:t>t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55"/>
              <a:t>t</a:t>
            </a:r>
            <a:r>
              <a:rPr dirty="0" spc="-175"/>
              <a:t> 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45"/>
              <a:t>t  </a:t>
            </a:r>
            <a:r>
              <a:rPr dirty="0" spc="-15"/>
              <a:t>p</a:t>
            </a:r>
            <a:r>
              <a:rPr dirty="0" spc="-70"/>
              <a:t>o</a:t>
            </a:r>
            <a:r>
              <a:rPr dirty="0" spc="-190"/>
              <a:t>s</a:t>
            </a:r>
            <a:r>
              <a:rPr dirty="0" spc="-130"/>
              <a:t>i</a:t>
            </a:r>
            <a:r>
              <a:rPr dirty="0" spc="-75"/>
              <a:t>t</a:t>
            </a:r>
            <a:r>
              <a:rPr dirty="0" spc="-130"/>
              <a:t>i</a:t>
            </a:r>
            <a:r>
              <a:rPr dirty="0" spc="-105"/>
              <a:t>f</a:t>
            </a:r>
            <a:r>
              <a:rPr dirty="0"/>
              <a:t>	</a:t>
            </a:r>
            <a:r>
              <a:rPr dirty="0" spc="-590"/>
              <a:t>(</a:t>
            </a:r>
            <a:r>
              <a:rPr dirty="0" spc="-215"/>
              <a:t> </a:t>
            </a:r>
            <a:r>
              <a:rPr dirty="0" spc="-55"/>
              <a:t>4</a:t>
            </a:r>
            <a:r>
              <a:rPr dirty="0" spc="-1240"/>
              <a:t>%</a:t>
            </a:r>
            <a:r>
              <a:rPr dirty="0" spc="-185"/>
              <a:t> </a:t>
            </a:r>
            <a:r>
              <a:rPr dirty="0" spc="-15"/>
              <a:t>d</a:t>
            </a:r>
            <a:r>
              <a:rPr dirty="0" spc="-65"/>
              <a:t>e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40"/>
              <a:t>t</a:t>
            </a:r>
            <a:r>
              <a:rPr dirty="0" spc="-95"/>
              <a:t>e</a:t>
            </a:r>
            <a:r>
              <a:rPr dirty="0" spc="-190"/>
              <a:t>s</a:t>
            </a:r>
            <a:r>
              <a:rPr dirty="0" spc="-40"/>
              <a:t>t</a:t>
            </a:r>
            <a:r>
              <a:rPr dirty="0" spc="-190"/>
              <a:t>s</a:t>
            </a:r>
            <a:r>
              <a:rPr dirty="0" spc="-585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6787" y="1735352"/>
            <a:ext cx="7150100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40"/>
              </a:spcBef>
            </a:pPr>
            <a:r>
              <a:rPr dirty="0" spc="-25"/>
              <a:t>E</a:t>
            </a:r>
            <a:r>
              <a:rPr dirty="0" spc="-190"/>
              <a:t>T</a:t>
            </a:r>
            <a:r>
              <a:rPr dirty="0" spc="-185"/>
              <a:t> </a:t>
            </a:r>
            <a:r>
              <a:rPr dirty="0" spc="-145"/>
              <a:t>v</a:t>
            </a:r>
            <a:r>
              <a:rPr dirty="0" spc="-105"/>
              <a:t>o</a:t>
            </a:r>
            <a:r>
              <a:rPr dirty="0" spc="-60"/>
              <a:t>u</a:t>
            </a:r>
            <a:r>
              <a:rPr dirty="0" spc="-185"/>
              <a:t>s</a:t>
            </a:r>
            <a:r>
              <a:rPr dirty="0" spc="-195"/>
              <a:t> </a:t>
            </a:r>
            <a:r>
              <a:rPr dirty="0" spc="15"/>
              <a:t>c</a:t>
            </a:r>
            <a:r>
              <a:rPr dirty="0" spc="-70"/>
              <a:t>o</a:t>
            </a:r>
            <a:r>
              <a:rPr dirty="0" spc="-30"/>
              <a:t>m</a:t>
            </a:r>
            <a:r>
              <a:rPr dirty="0"/>
              <a:t>m</a:t>
            </a:r>
            <a:r>
              <a:rPr dirty="0" spc="-95"/>
              <a:t>e</a:t>
            </a:r>
            <a:r>
              <a:rPr dirty="0" spc="-25"/>
              <a:t>n</a:t>
            </a:r>
            <a:r>
              <a:rPr dirty="0" spc="-55"/>
              <a:t>t</a:t>
            </a:r>
            <a:r>
              <a:rPr dirty="0" spc="-240"/>
              <a:t> </a:t>
            </a:r>
            <a:r>
              <a:rPr dirty="0" spc="-145"/>
              <a:t>a</a:t>
            </a:r>
            <a:r>
              <a:rPr dirty="0" spc="-130"/>
              <a:t>i</a:t>
            </a:r>
            <a:r>
              <a:rPr dirty="0"/>
              <a:t>m</a:t>
            </a:r>
            <a:r>
              <a:rPr dirty="0" spc="-95"/>
              <a:t>e</a:t>
            </a:r>
            <a:r>
              <a:rPr dirty="0" spc="-204"/>
              <a:t>r</a:t>
            </a:r>
            <a:r>
              <a:rPr dirty="0" spc="-130"/>
              <a:t>i</a:t>
            </a:r>
            <a:r>
              <a:rPr dirty="0" spc="-95"/>
              <a:t>e</a:t>
            </a:r>
            <a:r>
              <a:rPr dirty="0" spc="-140"/>
              <a:t>z</a:t>
            </a:r>
            <a:r>
              <a:rPr dirty="0" spc="-310"/>
              <a:t>-</a:t>
            </a:r>
            <a:r>
              <a:rPr dirty="0" spc="-145"/>
              <a:t>v</a:t>
            </a:r>
            <a:r>
              <a:rPr dirty="0" spc="-105"/>
              <a:t>o</a:t>
            </a:r>
            <a:r>
              <a:rPr dirty="0" spc="-60"/>
              <a:t>u</a:t>
            </a:r>
            <a:r>
              <a:rPr dirty="0" spc="-135"/>
              <a:t>s  </a:t>
            </a:r>
            <a:r>
              <a:rPr dirty="0" spc="15"/>
              <a:t>c</a:t>
            </a:r>
            <a:r>
              <a:rPr dirty="0" spc="-70"/>
              <a:t>o</a:t>
            </a:r>
            <a:r>
              <a:rPr dirty="0" spc="-30"/>
              <a:t>m</a:t>
            </a:r>
            <a:r>
              <a:rPr dirty="0"/>
              <a:t>m</a:t>
            </a:r>
            <a:r>
              <a:rPr dirty="0" spc="-60"/>
              <a:t>u</a:t>
            </a:r>
            <a:r>
              <a:rPr dirty="0" spc="-55"/>
              <a:t>n</a:t>
            </a:r>
            <a:r>
              <a:rPr dirty="0" spc="-130"/>
              <a:t>i</a:t>
            </a:r>
            <a:r>
              <a:rPr dirty="0" spc="-15"/>
              <a:t>q</a:t>
            </a:r>
            <a:r>
              <a:rPr dirty="0" spc="-60"/>
              <a:t>u</a:t>
            </a:r>
            <a:r>
              <a:rPr dirty="0" spc="-95"/>
              <a:t>e</a:t>
            </a:r>
            <a:r>
              <a:rPr dirty="0" spc="-200"/>
              <a:t>r</a:t>
            </a:r>
            <a:r>
              <a:rPr dirty="0" spc="-229"/>
              <a:t> </a:t>
            </a:r>
            <a:r>
              <a:rPr dirty="0" spc="-145"/>
              <a:t>a</a:t>
            </a:r>
            <a:r>
              <a:rPr dirty="0" spc="-180"/>
              <a:t>v</a:t>
            </a:r>
            <a:r>
              <a:rPr dirty="0" spc="-65"/>
              <a:t>e</a:t>
            </a:r>
            <a:r>
              <a:rPr dirty="0" spc="20"/>
              <a:t>c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195"/>
              <a:t> </a:t>
            </a:r>
            <a:r>
              <a:rPr dirty="0" spc="-15"/>
              <a:t>p</a:t>
            </a:r>
            <a:r>
              <a:rPr dirty="0" spc="-175"/>
              <a:t>a</a:t>
            </a:r>
            <a:r>
              <a:rPr dirty="0" spc="-40"/>
              <a:t>t</a:t>
            </a:r>
            <a:r>
              <a:rPr dirty="0" spc="-130"/>
              <a:t>i</a:t>
            </a:r>
            <a:r>
              <a:rPr dirty="0" spc="-95"/>
              <a:t>e</a:t>
            </a:r>
            <a:r>
              <a:rPr dirty="0" spc="-55"/>
              <a:t>n</a:t>
            </a:r>
            <a:r>
              <a:rPr dirty="0" spc="-40"/>
              <a:t>t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75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6338" y="3250183"/>
            <a:ext cx="4523740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55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Arial MT"/>
                <a:cs typeface="Arial MT"/>
              </a:rPr>
              <a:t>https://</a:t>
            </a:r>
            <a:r>
              <a:rPr dirty="0" u="heavy" sz="1550" spc="10">
                <a:solidFill>
                  <a:srgbClr val="467785"/>
                </a:solidFill>
                <a:uFill>
                  <a:solidFill>
                    <a:srgbClr val="467785"/>
                  </a:solidFill>
                </a:uFill>
                <a:latin typeface="Arial MT"/>
                <a:cs typeface="Arial MT"/>
                <a:hlinkClick r:id="rId2"/>
              </a:rPr>
              <a:t>www.youtube.com/watch?v=d-QbSEQSH2k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74994"/>
            <a:ext cx="1866664" cy="17113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411" y="1267805"/>
            <a:ext cx="2730469" cy="13378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9770"/>
            <a:ext cx="2132491" cy="131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8308" y="2765850"/>
            <a:ext cx="7492365" cy="2130425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algn="ctr" marL="12065" marR="5080" indent="3175">
              <a:lnSpc>
                <a:spcPts val="5330"/>
              </a:lnSpc>
              <a:spcBef>
                <a:spcPts val="765"/>
              </a:spcBef>
            </a:pPr>
            <a:r>
              <a:rPr dirty="0" sz="4900" spc="20">
                <a:solidFill>
                  <a:srgbClr val="0F5495"/>
                </a:solidFill>
              </a:rPr>
              <a:t>D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150">
                <a:solidFill>
                  <a:srgbClr val="0F5495"/>
                </a:solidFill>
              </a:rPr>
              <a:t>ée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250">
                <a:solidFill>
                  <a:srgbClr val="0F5495"/>
                </a:solidFill>
              </a:rPr>
              <a:t> </a:t>
            </a:r>
            <a:r>
              <a:rPr dirty="0" sz="4900" spc="-25">
                <a:solidFill>
                  <a:srgbClr val="0F5495"/>
                </a:solidFill>
              </a:rPr>
              <a:t>p</a:t>
            </a:r>
            <a:r>
              <a:rPr dirty="0" sz="4900" spc="-160">
                <a:solidFill>
                  <a:srgbClr val="0F5495"/>
                </a:solidFill>
              </a:rPr>
              <a:t>o</a:t>
            </a:r>
            <a:r>
              <a:rPr dirty="0" sz="4900" spc="-95">
                <a:solidFill>
                  <a:srgbClr val="0F5495"/>
                </a:solidFill>
              </a:rPr>
              <a:t>u</a:t>
            </a:r>
            <a:r>
              <a:rPr dirty="0" sz="4900" spc="-250">
                <a:solidFill>
                  <a:srgbClr val="0F5495"/>
                </a:solidFill>
              </a:rPr>
              <a:t>r  </a:t>
            </a:r>
            <a:r>
              <a:rPr dirty="0" sz="4900" spc="25">
                <a:solidFill>
                  <a:srgbClr val="0F5495"/>
                </a:solidFill>
              </a:rPr>
              <a:t>c</a:t>
            </a:r>
            <a:r>
              <a:rPr dirty="0" sz="4900" spc="-114">
                <a:solidFill>
                  <a:srgbClr val="0F5495"/>
                </a:solidFill>
              </a:rPr>
              <a:t>o</a:t>
            </a:r>
            <a:r>
              <a:rPr dirty="0" sz="4900" spc="-60">
                <a:solidFill>
                  <a:srgbClr val="0F5495"/>
                </a:solidFill>
              </a:rPr>
              <a:t>m</a:t>
            </a:r>
            <a:r>
              <a:rPr dirty="0" sz="4900" spc="-15">
                <a:solidFill>
                  <a:srgbClr val="0F5495"/>
                </a:solidFill>
              </a:rPr>
              <a:t>m</a:t>
            </a:r>
            <a:r>
              <a:rPr dirty="0" sz="4900" spc="-95">
                <a:solidFill>
                  <a:srgbClr val="0F5495"/>
                </a:solidFill>
              </a:rPr>
              <a:t>u</a:t>
            </a:r>
            <a:r>
              <a:rPr dirty="0" sz="4900" spc="-90">
                <a:solidFill>
                  <a:srgbClr val="0F5495"/>
                </a:solidFill>
              </a:rPr>
              <a:t>n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25">
                <a:solidFill>
                  <a:srgbClr val="0F5495"/>
                </a:solidFill>
              </a:rPr>
              <a:t>q</a:t>
            </a:r>
            <a:r>
              <a:rPr dirty="0" sz="4900" spc="-95">
                <a:solidFill>
                  <a:srgbClr val="0F5495"/>
                </a:solidFill>
              </a:rPr>
              <a:t>u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310">
                <a:solidFill>
                  <a:srgbClr val="0F5495"/>
                </a:solidFill>
              </a:rPr>
              <a:t>r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235">
                <a:solidFill>
                  <a:srgbClr val="0F5495"/>
                </a:solidFill>
              </a:rPr>
              <a:t>v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30">
                <a:solidFill>
                  <a:srgbClr val="0F5495"/>
                </a:solidFill>
              </a:rPr>
              <a:t>c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00">
                <a:solidFill>
                  <a:srgbClr val="0F5495"/>
                </a:solidFill>
              </a:rPr>
              <a:t>l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10">
                <a:solidFill>
                  <a:srgbClr val="0F5495"/>
                </a:solidFill>
              </a:rPr>
              <a:t>s  </a:t>
            </a:r>
            <a:r>
              <a:rPr dirty="0" sz="4900" spc="-95">
                <a:solidFill>
                  <a:srgbClr val="0F5495"/>
                </a:solidFill>
              </a:rPr>
              <a:t>u</a:t>
            </a:r>
            <a:r>
              <a:rPr dirty="0" sz="4900" spc="-295">
                <a:solidFill>
                  <a:srgbClr val="0F5495"/>
                </a:solidFill>
              </a:rPr>
              <a:t>s</a:t>
            </a:r>
            <a:r>
              <a:rPr dirty="0" sz="4900" spc="-265">
                <a:solidFill>
                  <a:srgbClr val="0F5495"/>
                </a:solidFill>
              </a:rPr>
              <a:t>a</a:t>
            </a:r>
            <a:r>
              <a:rPr dirty="0" sz="4900" spc="70">
                <a:solidFill>
                  <a:srgbClr val="0F5495"/>
                </a:solidFill>
              </a:rPr>
              <a:t>g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315">
                <a:solidFill>
                  <a:srgbClr val="0F5495"/>
                </a:solidFill>
              </a:rPr>
              <a:t>r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105">
                <a:solidFill>
                  <a:srgbClr val="0F5495"/>
                </a:solidFill>
              </a:rPr>
              <a:t>u</a:t>
            </a:r>
            <a:r>
              <a:rPr dirty="0" sz="4900" spc="-280">
                <a:solidFill>
                  <a:srgbClr val="0F5495"/>
                </a:solidFill>
              </a:rPr>
              <a:t> </a:t>
            </a:r>
            <a:r>
              <a:rPr dirty="0" sz="4900" spc="-70">
                <a:solidFill>
                  <a:srgbClr val="0F5495"/>
                </a:solidFill>
              </a:rPr>
              <a:t>t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315">
                <a:solidFill>
                  <a:srgbClr val="0F5495"/>
                </a:solidFill>
              </a:rPr>
              <a:t>rr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114">
                <a:solidFill>
                  <a:srgbClr val="0F5495"/>
                </a:solidFill>
              </a:rPr>
              <a:t>t</a:t>
            </a:r>
            <a:r>
              <a:rPr dirty="0" sz="4900" spc="-114">
                <a:solidFill>
                  <a:srgbClr val="0F5495"/>
                </a:solidFill>
              </a:rPr>
              <a:t>o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315">
                <a:solidFill>
                  <a:srgbClr val="0F5495"/>
                </a:solidFill>
              </a:rPr>
              <a:t>r</a:t>
            </a:r>
            <a:r>
              <a:rPr dirty="0" sz="4900" spc="-145">
                <a:solidFill>
                  <a:srgbClr val="0F5495"/>
                </a:solidFill>
              </a:rPr>
              <a:t>e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120">
                <a:solidFill>
                  <a:srgbClr val="0F5495"/>
                </a:solidFill>
              </a:rPr>
              <a:t>?</a:t>
            </a:r>
            <a:endParaRPr sz="4900"/>
          </a:p>
        </p:txBody>
      </p:sp>
      <p:sp>
        <p:nvSpPr>
          <p:cNvPr id="5" name="object 5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059" y="772668"/>
            <a:ext cx="3543300" cy="601370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074994"/>
            <a:ext cx="1866664" cy="17113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0769" y="1561531"/>
            <a:ext cx="5490845" cy="959485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290195" marR="5080" indent="-278130">
              <a:lnSpc>
                <a:spcPts val="3479"/>
              </a:lnSpc>
              <a:spcBef>
                <a:spcPts val="540"/>
              </a:spcBef>
            </a:pPr>
            <a:r>
              <a:rPr dirty="0" spc="40"/>
              <a:t>C</a:t>
            </a:r>
            <a:r>
              <a:rPr dirty="0" spc="-70"/>
              <a:t>o</a:t>
            </a:r>
            <a:r>
              <a:rPr dirty="0" spc="-55"/>
              <a:t>nn</a:t>
            </a:r>
            <a:r>
              <a:rPr dirty="0" spc="-145"/>
              <a:t>a</a:t>
            </a:r>
            <a:r>
              <a:rPr dirty="0" spc="-130"/>
              <a:t>i</a:t>
            </a:r>
            <a:r>
              <a:rPr dirty="0" spc="-190"/>
              <a:t>ss</a:t>
            </a:r>
            <a:r>
              <a:rPr dirty="0" spc="-95"/>
              <a:t>e</a:t>
            </a:r>
            <a:r>
              <a:rPr dirty="0" spc="-140"/>
              <a:t>z</a:t>
            </a:r>
            <a:r>
              <a:rPr dirty="0" spc="-310"/>
              <a:t>-</a:t>
            </a:r>
            <a:r>
              <a:rPr dirty="0" spc="-145"/>
              <a:t>v</a:t>
            </a:r>
            <a:r>
              <a:rPr dirty="0" spc="-105"/>
              <a:t>o</a:t>
            </a:r>
            <a:r>
              <a:rPr dirty="0" spc="-60"/>
              <a:t>u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229"/>
              <a:t>’</a:t>
            </a:r>
            <a:r>
              <a:rPr dirty="0" spc="-145"/>
              <a:t>a</a:t>
            </a:r>
            <a:r>
              <a:rPr dirty="0" spc="-60"/>
              <a:t>u</a:t>
            </a:r>
            <a:r>
              <a:rPr dirty="0" spc="-75"/>
              <a:t>t</a:t>
            </a:r>
            <a:r>
              <a:rPr dirty="0" spc="-204"/>
              <a:t>r</a:t>
            </a:r>
            <a:r>
              <a:rPr dirty="0" spc="-95"/>
              <a:t>e</a:t>
            </a:r>
            <a:r>
              <a:rPr dirty="0" spc="-135"/>
              <a:t>s  </a:t>
            </a:r>
            <a:r>
              <a:rPr dirty="0" spc="-15"/>
              <a:t>d</a:t>
            </a:r>
            <a:r>
              <a:rPr dirty="0" spc="-95"/>
              <a:t>é</a:t>
            </a:r>
            <a:r>
              <a:rPr dirty="0" spc="15"/>
              <a:t>p</a:t>
            </a:r>
            <a:r>
              <a:rPr dirty="0" spc="-130"/>
              <a:t>i</a:t>
            </a:r>
            <a:r>
              <a:rPr dirty="0" spc="-190"/>
              <a:t>s</a:t>
            </a:r>
            <a:r>
              <a:rPr dirty="0" spc="-75"/>
              <a:t>t</a:t>
            </a:r>
            <a:r>
              <a:rPr dirty="0" spc="-145"/>
              <a:t>a</a:t>
            </a:r>
            <a:r>
              <a:rPr dirty="0" spc="20"/>
              <a:t>g</a:t>
            </a:r>
            <a:r>
              <a:rPr dirty="0" spc="-95"/>
              <a:t>e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105"/>
              <a:t>o</a:t>
            </a:r>
            <a:r>
              <a:rPr dirty="0" spc="-175"/>
              <a:t>r</a:t>
            </a:r>
            <a:r>
              <a:rPr dirty="0" spc="-15"/>
              <a:t>g</a:t>
            </a:r>
            <a:r>
              <a:rPr dirty="0" spc="-145"/>
              <a:t>a</a:t>
            </a:r>
            <a:r>
              <a:rPr dirty="0" spc="-55"/>
              <a:t>n</a:t>
            </a:r>
            <a:r>
              <a:rPr dirty="0" spc="-130"/>
              <a:t>i</a:t>
            </a:r>
            <a:r>
              <a:rPr dirty="0" spc="-160"/>
              <a:t>s</a:t>
            </a:r>
            <a:r>
              <a:rPr dirty="0" spc="-95"/>
              <a:t>é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-75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9232" y="3201924"/>
            <a:ext cx="3959351" cy="27569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694" y="2702766"/>
            <a:ext cx="6101080" cy="24898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2623820">
              <a:lnSpc>
                <a:spcPct val="156500"/>
              </a:lnSpc>
              <a:spcBef>
                <a:spcPts val="90"/>
              </a:spcBef>
            </a:pP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Isabelle</a:t>
            </a:r>
            <a:r>
              <a:rPr dirty="0" sz="1150" spc="-1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40">
                <a:solidFill>
                  <a:srgbClr val="0F5495"/>
                </a:solidFill>
                <a:latin typeface="Verdana"/>
                <a:cs typeface="Verdana"/>
              </a:rPr>
              <a:t>AUBIN-AUGER</a:t>
            </a:r>
            <a:r>
              <a:rPr dirty="0" sz="1150" spc="-13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75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150" spc="-229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60">
                <a:solidFill>
                  <a:srgbClr val="0F5495"/>
                </a:solidFill>
                <a:latin typeface="Verdana"/>
                <a:cs typeface="Verdana"/>
              </a:rPr>
              <a:t>médecin</a:t>
            </a:r>
            <a:r>
              <a:rPr dirty="0" sz="1150" spc="-12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20">
                <a:solidFill>
                  <a:srgbClr val="0F5495"/>
                </a:solidFill>
                <a:latin typeface="Verdana"/>
                <a:cs typeface="Verdana"/>
              </a:rPr>
              <a:t>généraliste</a:t>
            </a:r>
            <a:r>
              <a:rPr dirty="0" sz="1150" spc="-13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170">
                <a:solidFill>
                  <a:srgbClr val="0F5495"/>
                </a:solidFill>
                <a:latin typeface="Verdana"/>
                <a:cs typeface="Verdana"/>
              </a:rPr>
              <a:t>, </a:t>
            </a:r>
            <a:r>
              <a:rPr dirty="0" sz="1150" spc="-39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155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150" spc="45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1150" spc="-5">
                <a:solidFill>
                  <a:srgbClr val="0F5495"/>
                </a:solidFill>
                <a:latin typeface="Verdana"/>
                <a:cs typeface="Verdana"/>
              </a:rPr>
              <a:t>f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3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12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-1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-45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endParaRPr sz="11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Investigatrice</a:t>
            </a:r>
            <a:r>
              <a:rPr dirty="0" sz="1150" spc="-1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principale</a:t>
            </a:r>
            <a:r>
              <a:rPr dirty="0" sz="1150" spc="-14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d’études</a:t>
            </a:r>
            <a:r>
              <a:rPr dirty="0" sz="1150" spc="-1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financées</a:t>
            </a:r>
            <a:r>
              <a:rPr dirty="0" sz="1150" spc="-114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5">
                <a:solidFill>
                  <a:srgbClr val="0F5495"/>
                </a:solidFill>
                <a:latin typeface="Verdana"/>
                <a:cs typeface="Verdana"/>
              </a:rPr>
              <a:t>sur</a:t>
            </a:r>
            <a:r>
              <a:rPr dirty="0" sz="1150" spc="-9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15">
                <a:solidFill>
                  <a:srgbClr val="0F5495"/>
                </a:solidFill>
                <a:latin typeface="Verdana"/>
                <a:cs typeface="Verdana"/>
              </a:rPr>
              <a:t>le</a:t>
            </a:r>
            <a:r>
              <a:rPr dirty="0" sz="1150" spc="-11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dépistage</a:t>
            </a:r>
            <a:r>
              <a:rPr dirty="0" sz="1150" spc="-10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80">
                <a:solidFill>
                  <a:srgbClr val="0F5495"/>
                </a:solidFill>
                <a:latin typeface="Verdana"/>
                <a:cs typeface="Verdana"/>
              </a:rPr>
              <a:t>du</a:t>
            </a:r>
            <a:r>
              <a:rPr dirty="0" sz="1150" spc="-9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cancer</a:t>
            </a:r>
            <a:r>
              <a:rPr dirty="0" sz="1150" spc="-12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colorectal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dirty="0" sz="1150" spc="-2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70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-10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40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10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6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 spc="95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150" spc="-114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75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150" spc="-10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135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60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 spc="-13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10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3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 spc="1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-10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1150" spc="6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b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q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u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endParaRPr sz="1150">
              <a:latin typeface="Verdana"/>
              <a:cs typeface="Verdana"/>
            </a:endParaRPr>
          </a:p>
          <a:p>
            <a:pPr marL="12700" marR="3382010">
              <a:lnSpc>
                <a:spcPct val="312200"/>
              </a:lnSpc>
              <a:spcBef>
                <a:spcPts val="15"/>
              </a:spcBef>
            </a:pPr>
            <a:r>
              <a:rPr dirty="0" sz="1150" spc="9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-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 spc="-35">
                <a:solidFill>
                  <a:srgbClr val="0F5495"/>
                </a:solidFill>
                <a:latin typeface="Verdana"/>
                <a:cs typeface="Verdana"/>
              </a:rPr>
              <a:t>v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-1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80">
                <a:solidFill>
                  <a:srgbClr val="0F5495"/>
                </a:solidFill>
                <a:latin typeface="Verdana"/>
                <a:cs typeface="Verdana"/>
              </a:rPr>
              <a:t>J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nn</a:t>
            </a:r>
            <a:r>
              <a:rPr dirty="0" sz="1150" spc="-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h</a:t>
            </a:r>
            <a:r>
              <a:rPr dirty="0" sz="1150" spc="-1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75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150" spc="-9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135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60">
                <a:solidFill>
                  <a:srgbClr val="0F5495"/>
                </a:solidFill>
                <a:latin typeface="Verdana"/>
                <a:cs typeface="Verdana"/>
              </a:rPr>
              <a:t>c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 spc="-14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95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65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li</a:t>
            </a:r>
            <a:r>
              <a:rPr dirty="0" sz="1150" spc="-20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1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20">
                <a:solidFill>
                  <a:srgbClr val="0F5495"/>
                </a:solidFill>
                <a:latin typeface="Verdana"/>
                <a:cs typeface="Verdana"/>
              </a:rPr>
              <a:t>e  </a:t>
            </a:r>
            <a:r>
              <a:rPr dirty="0" sz="1150" spc="-5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l</a:t>
            </a:r>
            <a:r>
              <a:rPr dirty="0" sz="1150" spc="135">
                <a:solidFill>
                  <a:srgbClr val="0F5495"/>
                </a:solidFill>
                <a:latin typeface="Verdana"/>
                <a:cs typeface="Verdana"/>
              </a:rPr>
              <a:t>m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 spc="-13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 spc="3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75">
                <a:solidFill>
                  <a:srgbClr val="0F5495"/>
                </a:solidFill>
                <a:latin typeface="Verdana"/>
                <a:cs typeface="Verdana"/>
              </a:rPr>
              <a:t>b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1150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1150" spc="-12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275">
                <a:solidFill>
                  <a:srgbClr val="0F5495"/>
                </a:solidFill>
                <a:latin typeface="Verdana"/>
                <a:cs typeface="Verdana"/>
              </a:rPr>
              <a:t>:</a:t>
            </a:r>
            <a:r>
              <a:rPr dirty="0" sz="1150" spc="-9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-35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1150" spc="1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1150" spc="85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-105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1150" spc="5">
                <a:solidFill>
                  <a:srgbClr val="0F5495"/>
                </a:solidFill>
                <a:latin typeface="Verdana"/>
                <a:cs typeface="Verdana"/>
              </a:rPr>
              <a:t>f</a:t>
            </a:r>
            <a:r>
              <a:rPr dirty="0" sz="1150" spc="25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1150" spc="135">
                <a:solidFill>
                  <a:srgbClr val="0F5495"/>
                </a:solidFill>
                <a:latin typeface="Verdana"/>
                <a:cs typeface="Verdana"/>
              </a:rPr>
              <a:t>mm</a:t>
            </a:r>
            <a:r>
              <a:rPr dirty="0" sz="1150" spc="3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0476" y="1738222"/>
            <a:ext cx="3556000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5"/>
              <a:t>L</a:t>
            </a:r>
            <a:r>
              <a:rPr dirty="0" spc="-130"/>
              <a:t>i</a:t>
            </a:r>
            <a:r>
              <a:rPr dirty="0" spc="-65"/>
              <a:t>e</a:t>
            </a:r>
            <a:r>
              <a:rPr dirty="0" spc="-55"/>
              <a:t>n</a:t>
            </a:r>
            <a:r>
              <a:rPr dirty="0" spc="-185"/>
              <a:t>s</a:t>
            </a:r>
            <a:r>
              <a:rPr dirty="0" spc="-229"/>
              <a:t> </a:t>
            </a:r>
            <a:r>
              <a:rPr dirty="0" spc="20"/>
              <a:t>d</a:t>
            </a:r>
            <a:r>
              <a:rPr dirty="0" spc="-229"/>
              <a:t>’</a:t>
            </a:r>
            <a:r>
              <a:rPr dirty="0" spc="-130"/>
              <a:t>i</a:t>
            </a:r>
            <a:r>
              <a:rPr dirty="0" spc="-55"/>
              <a:t>n</a:t>
            </a:r>
            <a:r>
              <a:rPr dirty="0" spc="-75"/>
              <a:t>t</a:t>
            </a:r>
            <a:r>
              <a:rPr dirty="0" spc="-95"/>
              <a:t>é</a:t>
            </a:r>
            <a:r>
              <a:rPr dirty="0" spc="-175"/>
              <a:t>r</a:t>
            </a:r>
            <a:r>
              <a:rPr dirty="0" spc="-95"/>
              <a:t>ê</a:t>
            </a:r>
            <a:r>
              <a:rPr dirty="0" spc="-75"/>
              <a:t>t</a:t>
            </a:r>
            <a:r>
              <a:rPr dirty="0" spc="-185"/>
              <a:t>s</a:t>
            </a:r>
            <a:r>
              <a:rPr dirty="0" spc="-195"/>
              <a:t> </a:t>
            </a:r>
            <a:r>
              <a:rPr dirty="0" spc="-445"/>
              <a:t>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270510" marR="612775">
              <a:lnSpc>
                <a:spcPts val="2270"/>
              </a:lnSpc>
              <a:spcBef>
                <a:spcPts val="380"/>
              </a:spcBef>
            </a:pPr>
            <a:r>
              <a:rPr dirty="0" spc="-10"/>
              <a:t>Ouverture</a:t>
            </a:r>
            <a:r>
              <a:rPr dirty="0" spc="35"/>
              <a:t> </a:t>
            </a:r>
            <a:r>
              <a:rPr dirty="0" spc="-10"/>
              <a:t>de</a:t>
            </a:r>
            <a:r>
              <a:rPr dirty="0" spc="10"/>
              <a:t> </a:t>
            </a:r>
            <a:r>
              <a:rPr dirty="0" spc="-10"/>
              <a:t>créneaux</a:t>
            </a:r>
            <a:r>
              <a:rPr dirty="0" spc="25"/>
              <a:t> </a:t>
            </a:r>
            <a:r>
              <a:rPr dirty="0" spc="-5"/>
              <a:t>dédiés</a:t>
            </a:r>
            <a:r>
              <a:rPr dirty="0" spc="10"/>
              <a:t> </a:t>
            </a:r>
            <a:r>
              <a:rPr dirty="0"/>
              <a:t>aux</a:t>
            </a:r>
            <a:r>
              <a:rPr dirty="0" spc="5"/>
              <a:t> </a:t>
            </a:r>
            <a:r>
              <a:rPr dirty="0" spc="-15"/>
              <a:t>frottis</a:t>
            </a:r>
            <a:r>
              <a:rPr dirty="0" spc="10"/>
              <a:t> </a:t>
            </a:r>
            <a:r>
              <a:rPr dirty="0" spc="-10"/>
              <a:t>pendant</a:t>
            </a:r>
            <a:r>
              <a:rPr dirty="0" spc="40"/>
              <a:t> </a:t>
            </a:r>
            <a:r>
              <a:rPr dirty="0" spc="-5"/>
              <a:t>une </a:t>
            </a:r>
            <a:r>
              <a:rPr dirty="0" spc="-459"/>
              <a:t> </a:t>
            </a:r>
            <a:r>
              <a:rPr dirty="0" spc="-5"/>
              <a:t>semaine</a:t>
            </a:r>
            <a:r>
              <a:rPr dirty="0" spc="5"/>
              <a:t> </a:t>
            </a:r>
            <a:r>
              <a:rPr dirty="0"/>
              <a:t>en</a:t>
            </a:r>
            <a:r>
              <a:rPr dirty="0" spc="-5"/>
              <a:t> </a:t>
            </a:r>
            <a:r>
              <a:rPr dirty="0"/>
              <a:t>2023</a:t>
            </a:r>
          </a:p>
          <a:p>
            <a:pPr marL="270510" marR="481330">
              <a:lnSpc>
                <a:spcPts val="2270"/>
              </a:lnSpc>
              <a:spcBef>
                <a:spcPts val="885"/>
              </a:spcBef>
            </a:pPr>
            <a:r>
              <a:rPr dirty="0"/>
              <a:t>17 </a:t>
            </a:r>
            <a:r>
              <a:rPr dirty="0" spc="-10"/>
              <a:t>professionnels </a:t>
            </a:r>
            <a:r>
              <a:rPr dirty="0"/>
              <a:t>: MG, </a:t>
            </a:r>
            <a:r>
              <a:rPr dirty="0" spc="-5"/>
              <a:t>sages </a:t>
            </a:r>
            <a:r>
              <a:rPr dirty="0" spc="-10"/>
              <a:t>femmes </a:t>
            </a:r>
            <a:r>
              <a:rPr dirty="0"/>
              <a:t>, un </a:t>
            </a:r>
            <a:r>
              <a:rPr dirty="0" spc="-5"/>
              <a:t>gynéco+ des </a:t>
            </a:r>
            <a:r>
              <a:rPr dirty="0" spc="-459"/>
              <a:t> </a:t>
            </a:r>
            <a:r>
              <a:rPr dirty="0" spc="-10"/>
              <a:t>internes</a:t>
            </a:r>
            <a:r>
              <a:rPr dirty="0" spc="20"/>
              <a:t> </a:t>
            </a:r>
            <a:r>
              <a:rPr dirty="0"/>
              <a:t>:</a:t>
            </a:r>
          </a:p>
          <a:p>
            <a:pPr marL="270510">
              <a:lnSpc>
                <a:spcPct val="100000"/>
              </a:lnSpc>
              <a:spcBef>
                <a:spcPts val="600"/>
              </a:spcBef>
            </a:pPr>
            <a:r>
              <a:rPr dirty="0"/>
              <a:t>Une</a:t>
            </a:r>
            <a:r>
              <a:rPr dirty="0" spc="-25"/>
              <a:t> </a:t>
            </a:r>
            <a:r>
              <a:rPr dirty="0" spc="-10"/>
              <a:t>centaine</a:t>
            </a:r>
            <a:r>
              <a:rPr dirty="0"/>
              <a:t> </a:t>
            </a:r>
            <a:r>
              <a:rPr dirty="0" spc="-10"/>
              <a:t>de</a:t>
            </a:r>
            <a:r>
              <a:rPr dirty="0" spc="-5"/>
              <a:t> </a:t>
            </a:r>
            <a:r>
              <a:rPr dirty="0" spc="-10"/>
              <a:t>FCU </a:t>
            </a:r>
            <a:r>
              <a:rPr dirty="0" spc="-5"/>
              <a:t>réalisés</a:t>
            </a:r>
          </a:p>
          <a:p>
            <a:pPr marL="270510">
              <a:lnSpc>
                <a:spcPct val="100000"/>
              </a:lnSpc>
              <a:spcBef>
                <a:spcPts val="625"/>
              </a:spcBef>
            </a:pPr>
            <a:r>
              <a:rPr dirty="0" spc="-15"/>
              <a:t>Avec</a:t>
            </a:r>
            <a:r>
              <a:rPr dirty="0" spc="-10"/>
              <a:t> </a:t>
            </a:r>
            <a:r>
              <a:rPr dirty="0" spc="-5"/>
              <a:t>tiers</a:t>
            </a:r>
            <a:r>
              <a:rPr dirty="0"/>
              <a:t> </a:t>
            </a:r>
            <a:r>
              <a:rPr dirty="0" spc="-20"/>
              <a:t>payant</a:t>
            </a:r>
            <a:r>
              <a:rPr dirty="0" spc="10"/>
              <a:t> </a:t>
            </a:r>
            <a:r>
              <a:rPr dirty="0" spc="-15"/>
              <a:t>intégral</a:t>
            </a:r>
            <a:r>
              <a:rPr dirty="0"/>
              <a:t> </a:t>
            </a:r>
            <a:r>
              <a:rPr dirty="0" spc="-10"/>
              <a:t>et</a:t>
            </a:r>
            <a:r>
              <a:rPr dirty="0" spc="10"/>
              <a:t> </a:t>
            </a:r>
            <a:r>
              <a:rPr dirty="0" spc="-5"/>
              <a:t>courrier</a:t>
            </a:r>
            <a:r>
              <a:rPr dirty="0" spc="5"/>
              <a:t> </a:t>
            </a:r>
            <a:r>
              <a:rPr dirty="0"/>
              <a:t>au</a:t>
            </a:r>
            <a:r>
              <a:rPr dirty="0" spc="-15"/>
              <a:t> </a:t>
            </a:r>
            <a:r>
              <a:rPr dirty="0" spc="-5"/>
              <a:t>médecin</a:t>
            </a:r>
            <a:r>
              <a:rPr dirty="0" spc="10"/>
              <a:t> </a:t>
            </a:r>
            <a:r>
              <a:rPr dirty="0" spc="-15"/>
              <a:t>traitant</a:t>
            </a:r>
          </a:p>
          <a:p>
            <a:pPr marL="257810">
              <a:lnSpc>
                <a:spcPct val="100000"/>
              </a:lnSpc>
            </a:pPr>
          </a:p>
          <a:p>
            <a:pPr marL="270510" marR="5080">
              <a:lnSpc>
                <a:spcPts val="2270"/>
              </a:lnSpc>
              <a:spcBef>
                <a:spcPts val="1500"/>
              </a:spcBef>
            </a:pPr>
            <a:r>
              <a:rPr dirty="0" spc="-15"/>
              <a:t>Perspectives</a:t>
            </a:r>
            <a:r>
              <a:rPr dirty="0" spc="50"/>
              <a:t> </a:t>
            </a:r>
            <a:r>
              <a:rPr dirty="0" spc="-10"/>
              <a:t>pour</a:t>
            </a:r>
            <a:r>
              <a:rPr dirty="0" spc="15"/>
              <a:t> </a:t>
            </a:r>
            <a:r>
              <a:rPr dirty="0"/>
              <a:t>2024</a:t>
            </a:r>
            <a:r>
              <a:rPr dirty="0" spc="-20"/>
              <a:t> </a:t>
            </a:r>
            <a:r>
              <a:rPr dirty="0"/>
              <a:t>:</a:t>
            </a:r>
            <a:r>
              <a:rPr dirty="0" spc="-5"/>
              <a:t> ouvrir</a:t>
            </a:r>
            <a:r>
              <a:rPr dirty="0" spc="15"/>
              <a:t> </a:t>
            </a:r>
            <a:r>
              <a:rPr dirty="0" spc="-5"/>
              <a:t>des</a:t>
            </a:r>
            <a:r>
              <a:rPr dirty="0" spc="30"/>
              <a:t> </a:t>
            </a:r>
            <a:r>
              <a:rPr dirty="0" spc="-10"/>
              <a:t>créneaux</a:t>
            </a:r>
            <a:r>
              <a:rPr dirty="0" spc="30"/>
              <a:t> </a:t>
            </a:r>
            <a:r>
              <a:rPr dirty="0"/>
              <a:t>sur</a:t>
            </a:r>
            <a:r>
              <a:rPr dirty="0" spc="-5"/>
              <a:t> </a:t>
            </a:r>
            <a:r>
              <a:rPr dirty="0" spc="-20"/>
              <a:t>l’ensemble </a:t>
            </a:r>
            <a:r>
              <a:rPr dirty="0" spc="-459"/>
              <a:t> </a:t>
            </a:r>
            <a:r>
              <a:rPr dirty="0"/>
              <a:t>du</a:t>
            </a:r>
            <a:r>
              <a:rPr dirty="0" spc="-10"/>
              <a:t> </a:t>
            </a:r>
            <a:r>
              <a:rPr dirty="0" spc="-5"/>
              <a:t>mois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10"/>
              <a:t> </a:t>
            </a:r>
            <a:r>
              <a:rPr dirty="0"/>
              <a:t>juin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138" y="1561531"/>
            <a:ext cx="5659120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0"/>
              <a:t>U</a:t>
            </a:r>
            <a:r>
              <a:rPr dirty="0" spc="-55"/>
              <a:t>n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45"/>
              <a:t>a</a:t>
            </a:r>
            <a:r>
              <a:rPr dirty="0" spc="15"/>
              <a:t>c</a:t>
            </a:r>
            <a:r>
              <a:rPr dirty="0" spc="-75"/>
              <a:t>t</a:t>
            </a:r>
            <a:r>
              <a:rPr dirty="0" spc="-100"/>
              <a:t>i</a:t>
            </a:r>
            <a:r>
              <a:rPr dirty="0" spc="-105"/>
              <a:t>o</a:t>
            </a:r>
            <a:r>
              <a:rPr dirty="0" spc="-50"/>
              <a:t>n</a:t>
            </a:r>
            <a:r>
              <a:rPr dirty="0" spc="-195"/>
              <a:t> </a:t>
            </a:r>
            <a:r>
              <a:rPr dirty="0" spc="-15"/>
              <a:t>d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150"/>
              <a:t>a</a:t>
            </a:r>
            <a:r>
              <a:rPr dirty="0" spc="-215"/>
              <a:t> </a:t>
            </a:r>
            <a:r>
              <a:rPr dirty="0" spc="40"/>
              <a:t>C</a:t>
            </a:r>
            <a:r>
              <a:rPr dirty="0" spc="40"/>
              <a:t>P</a:t>
            </a:r>
            <a:r>
              <a:rPr dirty="0" spc="-220"/>
              <a:t>T</a:t>
            </a:r>
            <a:r>
              <a:rPr dirty="0" spc="-215"/>
              <a:t>S</a:t>
            </a:r>
            <a:r>
              <a:rPr dirty="0" spc="-185"/>
              <a:t> </a:t>
            </a:r>
            <a:r>
              <a:rPr dirty="0" spc="-30"/>
              <a:t>V</a:t>
            </a:r>
            <a:r>
              <a:rPr dirty="0" spc="-105"/>
              <a:t>o</a:t>
            </a:r>
            <a:r>
              <a:rPr dirty="0" spc="20"/>
              <a:t>c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138" y="1561531"/>
            <a:ext cx="5659120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50"/>
              <a:t>U</a:t>
            </a:r>
            <a:r>
              <a:rPr dirty="0" spc="-55"/>
              <a:t>n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45"/>
              <a:t>a</a:t>
            </a:r>
            <a:r>
              <a:rPr dirty="0" spc="15"/>
              <a:t>c</a:t>
            </a:r>
            <a:r>
              <a:rPr dirty="0" spc="-75"/>
              <a:t>t</a:t>
            </a:r>
            <a:r>
              <a:rPr dirty="0" spc="-100"/>
              <a:t>i</a:t>
            </a:r>
            <a:r>
              <a:rPr dirty="0" spc="-105"/>
              <a:t>o</a:t>
            </a:r>
            <a:r>
              <a:rPr dirty="0" spc="-50"/>
              <a:t>n</a:t>
            </a:r>
            <a:r>
              <a:rPr dirty="0" spc="-195"/>
              <a:t> </a:t>
            </a:r>
            <a:r>
              <a:rPr dirty="0" spc="-15"/>
              <a:t>d</a:t>
            </a:r>
            <a:r>
              <a:rPr dirty="0" spc="-90"/>
              <a:t>e</a:t>
            </a:r>
            <a:r>
              <a:rPr dirty="0" spc="-195"/>
              <a:t> </a:t>
            </a:r>
            <a:r>
              <a:rPr dirty="0" spc="-130"/>
              <a:t>l</a:t>
            </a:r>
            <a:r>
              <a:rPr dirty="0" spc="-150"/>
              <a:t>a</a:t>
            </a:r>
            <a:r>
              <a:rPr dirty="0" spc="-215"/>
              <a:t> </a:t>
            </a:r>
            <a:r>
              <a:rPr dirty="0" spc="40"/>
              <a:t>C</a:t>
            </a:r>
            <a:r>
              <a:rPr dirty="0" spc="40"/>
              <a:t>P</a:t>
            </a:r>
            <a:r>
              <a:rPr dirty="0" spc="-220"/>
              <a:t>T</a:t>
            </a:r>
            <a:r>
              <a:rPr dirty="0" spc="-215"/>
              <a:t>S</a:t>
            </a:r>
            <a:r>
              <a:rPr dirty="0" spc="-185"/>
              <a:t> </a:t>
            </a:r>
            <a:r>
              <a:rPr dirty="0" spc="-30"/>
              <a:t>V</a:t>
            </a:r>
            <a:r>
              <a:rPr dirty="0" spc="-105"/>
              <a:t>o</a:t>
            </a:r>
            <a:r>
              <a:rPr dirty="0" spc="20"/>
              <a:t>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19" y="2386584"/>
            <a:ext cx="4509516" cy="42717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6411" y="1267805"/>
            <a:ext cx="2730469" cy="133783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469770"/>
            <a:ext cx="2132491" cy="131660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2539" y="2765850"/>
            <a:ext cx="7624445" cy="2130425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algn="ctr" marL="12065" marR="5080" indent="3175">
              <a:lnSpc>
                <a:spcPts val="5330"/>
              </a:lnSpc>
              <a:spcBef>
                <a:spcPts val="765"/>
              </a:spcBef>
            </a:pPr>
            <a:r>
              <a:rPr dirty="0" sz="4900" spc="20">
                <a:solidFill>
                  <a:srgbClr val="0F5495"/>
                </a:solidFill>
              </a:rPr>
              <a:t>Q</a:t>
            </a:r>
            <a:r>
              <a:rPr dirty="0" sz="4900" spc="-140">
                <a:solidFill>
                  <a:srgbClr val="0F5495"/>
                </a:solidFill>
              </a:rPr>
              <a:t>u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00">
                <a:solidFill>
                  <a:srgbClr val="0F5495"/>
                </a:solidFill>
              </a:rPr>
              <a:t>ll</a:t>
            </a:r>
            <a:r>
              <a:rPr dirty="0" sz="4900" spc="-105">
                <a:solidFill>
                  <a:srgbClr val="0F5495"/>
                </a:solidFill>
              </a:rPr>
              <a:t>e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90">
                <a:solidFill>
                  <a:srgbClr val="0F5495"/>
                </a:solidFill>
              </a:rPr>
              <a:t>n</a:t>
            </a:r>
            <a:r>
              <a:rPr dirty="0" sz="4900" spc="-160">
                <a:solidFill>
                  <a:srgbClr val="0F5495"/>
                </a:solidFill>
              </a:rPr>
              <a:t>o</a:t>
            </a:r>
            <a:r>
              <a:rPr dirty="0" sz="4900" spc="-95">
                <a:solidFill>
                  <a:srgbClr val="0F5495"/>
                </a:solidFill>
              </a:rPr>
              <a:t>u</a:t>
            </a:r>
            <a:r>
              <a:rPr dirty="0" sz="4900" spc="-235">
                <a:solidFill>
                  <a:srgbClr val="0F5495"/>
                </a:solidFill>
              </a:rPr>
              <a:t>v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140">
                <a:solidFill>
                  <a:srgbClr val="0F5495"/>
                </a:solidFill>
              </a:rPr>
              <a:t>u</a:t>
            </a:r>
            <a:r>
              <a:rPr dirty="0" sz="4900" spc="-70">
                <a:solidFill>
                  <a:srgbClr val="0F5495"/>
                </a:solidFill>
              </a:rPr>
              <a:t>t</a:t>
            </a:r>
            <a:r>
              <a:rPr dirty="0" sz="4900" spc="-150">
                <a:solidFill>
                  <a:srgbClr val="0F5495"/>
                </a:solidFill>
              </a:rPr>
              <a:t>é</a:t>
            </a:r>
            <a:r>
              <a:rPr dirty="0" sz="4900" spc="-210">
                <a:solidFill>
                  <a:srgbClr val="0F5495"/>
                </a:solidFill>
              </a:rPr>
              <a:t>s  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90">
                <a:solidFill>
                  <a:srgbClr val="0F5495"/>
                </a:solidFill>
              </a:rPr>
              <a:t>n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155">
                <a:solidFill>
                  <a:srgbClr val="0F5495"/>
                </a:solidFill>
              </a:rPr>
              <a:t>l</a:t>
            </a:r>
            <a:r>
              <a:rPr dirty="0" sz="4900" spc="-345">
                <a:solidFill>
                  <a:srgbClr val="0F5495"/>
                </a:solidFill>
              </a:rPr>
              <a:t>’</a:t>
            </a:r>
            <a:r>
              <a:rPr dirty="0" sz="4900" spc="-160">
                <a:solidFill>
                  <a:srgbClr val="0F5495"/>
                </a:solidFill>
              </a:rPr>
              <a:t>o</a:t>
            </a:r>
            <a:r>
              <a:rPr dirty="0" sz="4900" spc="-315">
                <a:solidFill>
                  <a:srgbClr val="0F5495"/>
                </a:solidFill>
              </a:rPr>
              <a:t>r</a:t>
            </a:r>
            <a:r>
              <a:rPr dirty="0" sz="4900" spc="25">
                <a:solidFill>
                  <a:srgbClr val="0F5495"/>
                </a:solidFill>
              </a:rPr>
              <a:t>g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90">
                <a:solidFill>
                  <a:srgbClr val="0F5495"/>
                </a:solidFill>
              </a:rPr>
              <a:t>n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295">
                <a:solidFill>
                  <a:srgbClr val="0F5495"/>
                </a:solidFill>
              </a:rPr>
              <a:t>s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70">
                <a:solidFill>
                  <a:srgbClr val="0F5495"/>
                </a:solidFill>
              </a:rPr>
              <a:t>t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160">
                <a:solidFill>
                  <a:srgbClr val="0F5495"/>
                </a:solidFill>
              </a:rPr>
              <a:t>o</a:t>
            </a:r>
            <a:r>
              <a:rPr dirty="0" sz="4900" spc="-85">
                <a:solidFill>
                  <a:srgbClr val="0F5495"/>
                </a:solidFill>
              </a:rPr>
              <a:t>n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10">
                <a:solidFill>
                  <a:srgbClr val="0F5495"/>
                </a:solidFill>
              </a:rPr>
              <a:t>s  </a:t>
            </a:r>
            <a:r>
              <a:rPr dirty="0" sz="4900" spc="-25">
                <a:solidFill>
                  <a:srgbClr val="0F5495"/>
                </a:solidFill>
              </a:rPr>
              <a:t>d</a:t>
            </a:r>
            <a:r>
              <a:rPr dirty="0" sz="4900" spc="-150">
                <a:solidFill>
                  <a:srgbClr val="0F5495"/>
                </a:solidFill>
              </a:rPr>
              <a:t>é</a:t>
            </a:r>
            <a:r>
              <a:rPr dirty="0" sz="4900" spc="-25">
                <a:solidFill>
                  <a:srgbClr val="0F5495"/>
                </a:solidFill>
              </a:rPr>
              <a:t>p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250">
                <a:solidFill>
                  <a:srgbClr val="0F5495"/>
                </a:solidFill>
              </a:rPr>
              <a:t>s</a:t>
            </a:r>
            <a:r>
              <a:rPr dirty="0" sz="4900" spc="-114">
                <a:solidFill>
                  <a:srgbClr val="0F5495"/>
                </a:solidFill>
              </a:rPr>
              <a:t>t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25">
                <a:solidFill>
                  <a:srgbClr val="0F5495"/>
                </a:solidFill>
              </a:rPr>
              <a:t>g</a:t>
            </a:r>
            <a:r>
              <a:rPr dirty="0" sz="4900" spc="-150">
                <a:solidFill>
                  <a:srgbClr val="0F5495"/>
                </a:solidFill>
              </a:rPr>
              <a:t>e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114">
                <a:solidFill>
                  <a:srgbClr val="0F5495"/>
                </a:solidFill>
              </a:rPr>
              <a:t>o</a:t>
            </a:r>
            <a:r>
              <a:rPr dirty="0" sz="4900" spc="-315">
                <a:solidFill>
                  <a:srgbClr val="0F5495"/>
                </a:solidFill>
              </a:rPr>
              <a:t>r</a:t>
            </a:r>
            <a:r>
              <a:rPr dirty="0" sz="4900" spc="25">
                <a:solidFill>
                  <a:srgbClr val="0F5495"/>
                </a:solidFill>
              </a:rPr>
              <a:t>g</a:t>
            </a:r>
            <a:r>
              <a:rPr dirty="0" sz="4900" spc="-220">
                <a:solidFill>
                  <a:srgbClr val="0F5495"/>
                </a:solidFill>
              </a:rPr>
              <a:t>a</a:t>
            </a:r>
            <a:r>
              <a:rPr dirty="0" sz="4900" spc="-90">
                <a:solidFill>
                  <a:srgbClr val="0F5495"/>
                </a:solidFill>
              </a:rPr>
              <a:t>n</a:t>
            </a:r>
            <a:r>
              <a:rPr dirty="0" sz="4900" spc="-200">
                <a:solidFill>
                  <a:srgbClr val="0F5495"/>
                </a:solidFill>
              </a:rPr>
              <a:t>i</a:t>
            </a:r>
            <a:r>
              <a:rPr dirty="0" sz="4900" spc="-295">
                <a:solidFill>
                  <a:srgbClr val="0F5495"/>
                </a:solidFill>
              </a:rPr>
              <a:t>s</a:t>
            </a:r>
            <a:r>
              <a:rPr dirty="0" sz="4900" spc="-150">
                <a:solidFill>
                  <a:srgbClr val="0F5495"/>
                </a:solidFill>
              </a:rPr>
              <a:t>é</a:t>
            </a:r>
            <a:r>
              <a:rPr dirty="0" sz="4900" spc="-290">
                <a:solidFill>
                  <a:srgbClr val="0F5495"/>
                </a:solidFill>
              </a:rPr>
              <a:t>s</a:t>
            </a:r>
            <a:r>
              <a:rPr dirty="0" sz="4900" spc="-300">
                <a:solidFill>
                  <a:srgbClr val="0F5495"/>
                </a:solidFill>
              </a:rPr>
              <a:t> </a:t>
            </a:r>
            <a:r>
              <a:rPr dirty="0" sz="4900" spc="-120">
                <a:solidFill>
                  <a:srgbClr val="0F5495"/>
                </a:solidFill>
              </a:rPr>
              <a:t>?</a:t>
            </a:r>
            <a:endParaRPr sz="4900"/>
          </a:p>
        </p:txBody>
      </p:sp>
      <p:sp>
        <p:nvSpPr>
          <p:cNvPr id="5" name="object 5"/>
          <p:cNvSpPr txBox="1"/>
          <p:nvPr/>
        </p:nvSpPr>
        <p:spPr>
          <a:xfrm>
            <a:off x="9742428" y="6511178"/>
            <a:ext cx="40894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5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4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40">
                <a:solidFill>
                  <a:srgbClr val="0F5495"/>
                </a:solidFill>
                <a:latin typeface="Verdana"/>
                <a:cs typeface="Verdana"/>
              </a:rPr>
              <a:t>26</a:t>
            </a:fld>
            <a:endParaRPr sz="6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601" y="1264415"/>
            <a:ext cx="3830320" cy="2927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b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dirty="0" sz="1750" spc="-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750" spc="-75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750" spc="70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z="1750" spc="85" b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z="1750" spc="-75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750" spc="-105" b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dirty="0" sz="1750" spc="-25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750" spc="-35" b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dirty="0" sz="1750" b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750" spc="110" b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dirty="0" sz="1750" spc="-17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750" spc="-15" b="0">
                <a:solidFill>
                  <a:srgbClr val="000000"/>
                </a:solidFill>
                <a:latin typeface="Trebuchet MS"/>
                <a:cs typeface="Trebuchet MS"/>
              </a:rPr>
              <a:t>É</a:t>
            </a:r>
            <a:r>
              <a:rPr dirty="0" sz="1750" spc="-50" b="0">
                <a:solidFill>
                  <a:srgbClr val="000000"/>
                </a:solidFill>
                <a:latin typeface="Trebuchet MS"/>
                <a:cs typeface="Trebuchet MS"/>
              </a:rPr>
              <a:t>V</a:t>
            </a:r>
            <a:r>
              <a:rPr dirty="0" sz="1750" spc="40" b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dirty="0" sz="1750" spc="-85" b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dirty="0" sz="1750" b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dirty="0" sz="1750" spc="-180" b="0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dirty="0" sz="1750" spc="-9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750" spc="40" b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dirty="0" sz="1750" spc="55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z="1750" spc="110" b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dirty="0" sz="1750" spc="-19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750" spc="-105" b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dirty="0" sz="1750" spc="-5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750" spc="1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750" spc="-19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750" spc="85" b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z="1750" spc="-25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750" spc="70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z="1750" spc="105" b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z="1750" b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750" spc="1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724" y="2132076"/>
            <a:ext cx="2715895" cy="1087120"/>
          </a:xfrm>
          <a:prstGeom prst="rect">
            <a:avLst/>
          </a:prstGeom>
          <a:solidFill>
            <a:srgbClr val="F2AA83"/>
          </a:solidFill>
          <a:ln w="16764">
            <a:solidFill>
              <a:srgbClr val="E87031"/>
            </a:solidFill>
          </a:ln>
        </p:spPr>
        <p:txBody>
          <a:bodyPr wrap="square" lIns="0" tIns="161925" rIns="0" bIns="0" rtlCol="0" vert="horz">
            <a:spAutoFit/>
          </a:bodyPr>
          <a:lstStyle/>
          <a:p>
            <a:pPr algn="ctr" marL="389890" marR="382905">
              <a:lnSpc>
                <a:spcPts val="1930"/>
              </a:lnSpc>
              <a:spcBef>
                <a:spcPts val="1275"/>
              </a:spcBef>
            </a:pP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dirty="0" sz="1750" spc="1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-3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spc="-12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3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25" b="1">
                <a:solidFill>
                  <a:srgbClr val="FFFFFF"/>
                </a:solidFill>
                <a:latin typeface="Trebuchet MS"/>
                <a:cs typeface="Trebuchet MS"/>
              </a:rPr>
              <a:t>é  </a:t>
            </a:r>
            <a:r>
              <a:rPr dirty="0" sz="1750" spc="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6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0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1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75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50" spc="-1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1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25" b="1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1750" spc="-40" b="1">
                <a:solidFill>
                  <a:srgbClr val="FFFFFF"/>
                </a:solidFill>
                <a:latin typeface="Trebuchet MS"/>
                <a:cs typeface="Trebuchet MS"/>
              </a:rPr>
              <a:t>l’utérus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960" y="3204972"/>
            <a:ext cx="2743199" cy="260604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2592" y="3244138"/>
            <a:ext cx="2470150" cy="3841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3030" marR="5080" indent="-100965">
              <a:lnSpc>
                <a:spcPts val="1360"/>
              </a:lnSpc>
              <a:spcBef>
                <a:spcPts val="235"/>
              </a:spcBef>
              <a:buChar char="•"/>
              <a:tabLst>
                <a:tab pos="114300" algn="l"/>
              </a:tabLst>
            </a:pPr>
            <a:r>
              <a:rPr dirty="0" sz="1200" spc="9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50">
                <a:latin typeface="Trebuchet MS"/>
                <a:cs typeface="Trebuchet MS"/>
              </a:rPr>
              <a:t>m</a:t>
            </a:r>
            <a:r>
              <a:rPr dirty="0" sz="1200" spc="-15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5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</a:t>
            </a:r>
            <a:r>
              <a:rPr dirty="0" sz="1200" spc="-114">
                <a:latin typeface="Trebuchet MS"/>
                <a:cs typeface="Trebuchet MS"/>
              </a:rPr>
              <a:t>’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>
                <a:latin typeface="Trebuchet MS"/>
                <a:cs typeface="Trebuchet MS"/>
              </a:rPr>
              <a:t>n</a:t>
            </a:r>
            <a:r>
              <a:rPr dirty="0" sz="1200" spc="-40">
                <a:latin typeface="Trebuchet MS"/>
                <a:cs typeface="Trebuchet MS"/>
              </a:rPr>
              <a:t>v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-80">
                <a:latin typeface="Trebuchet MS"/>
                <a:cs typeface="Trebuchet MS"/>
              </a:rPr>
              <a:t>t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70">
                <a:latin typeface="Trebuchet MS"/>
                <a:cs typeface="Trebuchet MS"/>
              </a:rPr>
              <a:t>t 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50"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592" y="3815610"/>
            <a:ext cx="2230755" cy="3829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13030" marR="5080" indent="-100965">
              <a:lnSpc>
                <a:spcPts val="1340"/>
              </a:lnSpc>
              <a:spcBef>
                <a:spcPts val="250"/>
              </a:spcBef>
              <a:buChar char="•"/>
              <a:tabLst>
                <a:tab pos="114300" algn="l"/>
              </a:tabLst>
            </a:pPr>
            <a:r>
              <a:rPr dirty="0" sz="1200" spc="120">
                <a:latin typeface="Trebuchet MS"/>
                <a:cs typeface="Trebuchet MS"/>
              </a:rPr>
              <a:t>S</a:t>
            </a:r>
            <a:r>
              <a:rPr dirty="0" sz="1200" spc="10">
                <a:latin typeface="Trebuchet MS"/>
                <a:cs typeface="Trebuchet MS"/>
              </a:rPr>
              <a:t>u</a:t>
            </a:r>
            <a:r>
              <a:rPr dirty="0" sz="1200" spc="10">
                <a:latin typeface="Trebuchet MS"/>
                <a:cs typeface="Trebuchet MS"/>
              </a:rPr>
              <a:t>pp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95">
                <a:latin typeface="Trebuchet MS"/>
                <a:cs typeface="Trebuchet MS"/>
              </a:rPr>
              <a:t>s</a:t>
            </a:r>
            <a:r>
              <a:rPr dirty="0" sz="1200" spc="120">
                <a:latin typeface="Trebuchet MS"/>
                <a:cs typeface="Trebuchet MS"/>
              </a:rPr>
              <a:t>s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180">
                <a:latin typeface="Trebuchet MS"/>
                <a:cs typeface="Trebuchet MS"/>
              </a:rPr>
              <a:t>’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0">
                <a:latin typeface="Trebuchet MS"/>
                <a:cs typeface="Trebuchet MS"/>
              </a:rPr>
              <a:t>q</a:t>
            </a:r>
            <a:r>
              <a:rPr dirty="0" sz="1200" spc="10">
                <a:latin typeface="Trebuchet MS"/>
                <a:cs typeface="Trebuchet MS"/>
              </a:rPr>
              <a:t>u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80">
                <a:latin typeface="Trebuchet MS"/>
                <a:cs typeface="Trebuchet MS"/>
              </a:rPr>
              <a:t>t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50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35">
                <a:latin typeface="Trebuchet MS"/>
                <a:cs typeface="Trebuchet MS"/>
              </a:rPr>
              <a:t>c  </a:t>
            </a:r>
            <a:r>
              <a:rPr dirty="0" sz="1200">
                <a:latin typeface="Trebuchet MS"/>
                <a:cs typeface="Trebuchet MS"/>
              </a:rPr>
              <a:t>code-barres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2592" y="4385564"/>
            <a:ext cx="2578735" cy="8978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13030" marR="5080" indent="-100965">
              <a:lnSpc>
                <a:spcPct val="93800"/>
              </a:lnSpc>
              <a:spcBef>
                <a:spcPts val="210"/>
              </a:spcBef>
              <a:buChar char="•"/>
              <a:tabLst>
                <a:tab pos="114300" algn="l"/>
              </a:tabLst>
            </a:pPr>
            <a:r>
              <a:rPr dirty="0" sz="1200" spc="10">
                <a:latin typeface="Trebuchet MS"/>
                <a:cs typeface="Trebuchet MS"/>
              </a:rPr>
              <a:t>L</a:t>
            </a:r>
            <a:r>
              <a:rPr dirty="0" sz="1200" spc="15">
                <a:latin typeface="Trebuchet MS"/>
                <a:cs typeface="Trebuchet MS"/>
              </a:rPr>
              <a:t>a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10">
                <a:latin typeface="Trebuchet MS"/>
                <a:cs typeface="Trebuchet MS"/>
              </a:rPr>
              <a:t>h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r</a:t>
            </a:r>
            <a:r>
              <a:rPr dirty="0" sz="1200" spc="-30">
                <a:latin typeface="Trebuchet MS"/>
                <a:cs typeface="Trebuchet MS"/>
              </a:rPr>
              <a:t>g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15">
                <a:latin typeface="Trebuchet MS"/>
                <a:cs typeface="Trebuchet MS"/>
              </a:rPr>
              <a:t>à</a:t>
            </a:r>
            <a:r>
              <a:rPr dirty="0" sz="1200" spc="-12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10</a:t>
            </a:r>
            <a:r>
              <a:rPr dirty="0" sz="1200" spc="20">
                <a:latin typeface="Trebuchet MS"/>
                <a:cs typeface="Trebuchet MS"/>
              </a:rPr>
              <a:t>0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290">
                <a:latin typeface="Trebuchet MS"/>
                <a:cs typeface="Trebuchet MS"/>
              </a:rPr>
              <a:t>%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  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180">
                <a:latin typeface="Trebuchet MS"/>
                <a:cs typeface="Trebuchet MS"/>
              </a:rPr>
              <a:t>’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55">
                <a:latin typeface="Trebuchet MS"/>
                <a:cs typeface="Trebuchet MS"/>
              </a:rPr>
              <a:t>y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20">
                <a:latin typeface="Trebuchet MS"/>
                <a:cs typeface="Trebuchet MS"/>
              </a:rPr>
              <a:t>é</a:t>
            </a:r>
            <a:r>
              <a:rPr dirty="0" sz="1200" spc="-30">
                <a:latin typeface="Trebuchet MS"/>
                <a:cs typeface="Trebuchet MS"/>
              </a:rPr>
              <a:t>l</a:t>
            </a:r>
            <a:r>
              <a:rPr dirty="0" sz="1200" spc="-10">
                <a:latin typeface="Trebuchet MS"/>
                <a:cs typeface="Trebuchet MS"/>
              </a:rPr>
              <a:t>è</a:t>
            </a:r>
            <a:r>
              <a:rPr dirty="0" sz="1200" spc="-50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-85">
                <a:latin typeface="Trebuchet MS"/>
                <a:cs typeface="Trebuchet MS"/>
              </a:rPr>
              <a:t>t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95">
                <a:latin typeface="Trebuchet MS"/>
                <a:cs typeface="Trebuchet MS"/>
              </a:rPr>
              <a:t>s</a:t>
            </a:r>
            <a:r>
              <a:rPr dirty="0" sz="1200" spc="-85">
                <a:latin typeface="Trebuchet MS"/>
                <a:cs typeface="Trebuchet MS"/>
              </a:rPr>
              <a:t>t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50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  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60">
                <a:latin typeface="Trebuchet MS"/>
                <a:cs typeface="Trebuchet MS"/>
              </a:rPr>
              <a:t>r</a:t>
            </a:r>
            <a:r>
              <a:rPr dirty="0" sz="1200" spc="-11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5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r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-20">
                <a:latin typeface="Trebuchet MS"/>
                <a:cs typeface="Trebuchet MS"/>
              </a:rPr>
              <a:t>g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-85">
                <a:latin typeface="Trebuchet MS"/>
                <a:cs typeface="Trebuchet MS"/>
              </a:rPr>
              <a:t>t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10">
                <a:latin typeface="Trebuchet MS"/>
                <a:cs typeface="Trebuchet MS"/>
              </a:rPr>
              <a:t>a  </a:t>
            </a:r>
            <a:r>
              <a:rPr dirty="0" sz="1200" spc="35">
                <a:latin typeface="Trebuchet MS"/>
                <a:cs typeface="Trebuchet MS"/>
              </a:rPr>
              <a:t>case </a:t>
            </a:r>
            <a:r>
              <a:rPr dirty="0" sz="1200" spc="-125">
                <a:latin typeface="Trebuchet MS"/>
                <a:cs typeface="Trebuchet MS"/>
              </a:rPr>
              <a:t>« </a:t>
            </a:r>
            <a:r>
              <a:rPr dirty="0" sz="1200">
                <a:latin typeface="Trebuchet MS"/>
                <a:cs typeface="Trebuchet MS"/>
              </a:rPr>
              <a:t>Dépistage </a:t>
            </a:r>
            <a:r>
              <a:rPr dirty="0" sz="1200" spc="-5">
                <a:latin typeface="Trebuchet MS"/>
                <a:cs typeface="Trebuchet MS"/>
              </a:rPr>
              <a:t>organisé </a:t>
            </a:r>
            <a:r>
              <a:rPr dirty="0" sz="1200" spc="-125">
                <a:latin typeface="Trebuchet MS"/>
                <a:cs typeface="Trebuchet MS"/>
              </a:rPr>
              <a:t>» </a:t>
            </a:r>
            <a:r>
              <a:rPr dirty="0" sz="1200">
                <a:latin typeface="Trebuchet MS"/>
                <a:cs typeface="Trebuchet MS"/>
              </a:rPr>
              <a:t>de </a:t>
            </a:r>
            <a:r>
              <a:rPr dirty="0" sz="1200" spc="-5">
                <a:latin typeface="Trebuchet MS"/>
                <a:cs typeface="Trebuchet MS"/>
              </a:rPr>
              <a:t>la </a:t>
            </a:r>
            <a:r>
              <a:rPr dirty="0" sz="1200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f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10">
                <a:latin typeface="Trebuchet MS"/>
                <a:cs typeface="Trebuchet MS"/>
              </a:rPr>
              <a:t>h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80">
                <a:latin typeface="Trebuchet MS"/>
                <a:cs typeface="Trebuchet MS"/>
              </a:rPr>
              <a:t>’</a:t>
            </a:r>
            <a:r>
              <a:rPr dirty="0" sz="1200" spc="-45">
                <a:latin typeface="Trebuchet MS"/>
                <a:cs typeface="Trebuchet MS"/>
              </a:rPr>
              <a:t>e</a:t>
            </a:r>
            <a:r>
              <a:rPr dirty="0" sz="1200" spc="-65">
                <a:latin typeface="Trebuchet MS"/>
                <a:cs typeface="Trebuchet MS"/>
              </a:rPr>
              <a:t>x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5"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6585" y="2123694"/>
            <a:ext cx="2733040" cy="1103630"/>
          </a:xfrm>
          <a:prstGeom prst="rect">
            <a:avLst/>
          </a:prstGeom>
          <a:solidFill>
            <a:srgbClr val="186B2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28650" marR="389890" indent="-228600">
              <a:lnSpc>
                <a:spcPts val="1930"/>
              </a:lnSpc>
            </a:pP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dirty="0" sz="1750" spc="1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-3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spc="-12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3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25" b="1">
                <a:solidFill>
                  <a:srgbClr val="FFFFFF"/>
                </a:solidFill>
                <a:latin typeface="Trebuchet MS"/>
                <a:cs typeface="Trebuchet MS"/>
              </a:rPr>
              <a:t>é  </a:t>
            </a:r>
            <a:r>
              <a:rPr dirty="0" sz="1750" spc="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6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0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1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1750" spc="-1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13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4300" y="3204972"/>
            <a:ext cx="2738627" cy="26060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89352" y="3244138"/>
            <a:ext cx="2586355" cy="3841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3030" marR="5080" indent="-100965">
              <a:lnSpc>
                <a:spcPts val="1360"/>
              </a:lnSpc>
              <a:spcBef>
                <a:spcPts val="235"/>
              </a:spcBef>
              <a:buChar char="•"/>
              <a:tabLst>
                <a:tab pos="114300" algn="l"/>
              </a:tabLst>
            </a:pPr>
            <a:r>
              <a:rPr dirty="0" sz="1200" spc="-5">
                <a:latin typeface="Trebuchet MS"/>
                <a:cs typeface="Trebuchet MS"/>
              </a:rPr>
              <a:t>Maintien</a:t>
            </a:r>
            <a:r>
              <a:rPr dirty="0" sz="1200" spc="34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</a:t>
            </a:r>
            <a:r>
              <a:rPr dirty="0" sz="1200" spc="35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la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première</a:t>
            </a:r>
            <a:r>
              <a:rPr dirty="0" sz="1200" spc="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invitation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60">
                <a:latin typeface="Trebuchet MS"/>
                <a:cs typeface="Trebuchet MS"/>
              </a:rPr>
              <a:t>r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50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45">
                <a:latin typeface="Trebuchet MS"/>
                <a:cs typeface="Trebuchet MS"/>
              </a:rPr>
              <a:t>c</a:t>
            </a:r>
            <a:r>
              <a:rPr dirty="0" sz="1200" spc="-10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10">
                <a:latin typeface="Trebuchet MS"/>
                <a:cs typeface="Trebuchet MS"/>
              </a:rPr>
              <a:t>q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tt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5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9352" y="3815610"/>
            <a:ext cx="2588260" cy="3829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13030" marR="5080" indent="-100965">
              <a:lnSpc>
                <a:spcPts val="1340"/>
              </a:lnSpc>
              <a:spcBef>
                <a:spcPts val="250"/>
              </a:spcBef>
              <a:buChar char="•"/>
              <a:tabLst>
                <a:tab pos="114300" algn="l"/>
              </a:tabLst>
            </a:pPr>
            <a:r>
              <a:rPr dirty="0" sz="1200" spc="20">
                <a:latin typeface="Trebuchet MS"/>
                <a:cs typeface="Trebuchet MS"/>
              </a:rPr>
              <a:t>Relances</a:t>
            </a:r>
            <a:r>
              <a:rPr dirty="0" sz="1200" spc="4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dématérialisées</a:t>
            </a:r>
            <a:r>
              <a:rPr dirty="0" sz="1200" spc="75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dans</a:t>
            </a:r>
            <a:r>
              <a:rPr dirty="0" sz="1200" spc="4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le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50"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89352" y="4385564"/>
            <a:ext cx="2586990" cy="3841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3030" marR="5080" indent="-100965">
              <a:lnSpc>
                <a:spcPts val="1360"/>
              </a:lnSpc>
              <a:spcBef>
                <a:spcPts val="235"/>
              </a:spcBef>
              <a:buChar char="•"/>
              <a:tabLst>
                <a:tab pos="114300" algn="l"/>
                <a:tab pos="941705" algn="l"/>
                <a:tab pos="1374140" algn="l"/>
                <a:tab pos="2258695" algn="l"/>
              </a:tabLst>
            </a:pPr>
            <a:r>
              <a:rPr dirty="0" sz="1200" spc="30">
                <a:latin typeface="Trebuchet MS"/>
                <a:cs typeface="Trebuchet MS"/>
              </a:rPr>
              <a:t>R</a:t>
            </a:r>
            <a:r>
              <a:rPr dirty="0" sz="1200" spc="-10">
                <a:latin typeface="Trebuchet MS"/>
                <a:cs typeface="Trebuchet MS"/>
              </a:rPr>
              <a:t>éé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40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>
                <a:latin typeface="Trebuchet MS"/>
                <a:cs typeface="Trebuchet MS"/>
              </a:rPr>
              <a:t>	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>
                <a:latin typeface="Trebuchet MS"/>
                <a:cs typeface="Trebuchet MS"/>
              </a:rPr>
              <a:t>	</a:t>
            </a:r>
            <a:r>
              <a:rPr dirty="0" sz="1200" spc="-40">
                <a:latin typeface="Trebuchet MS"/>
                <a:cs typeface="Trebuchet MS"/>
              </a:rPr>
              <a:t>i</a:t>
            </a:r>
            <a:r>
              <a:rPr dirty="0" sz="1200">
                <a:latin typeface="Trebuchet MS"/>
                <a:cs typeface="Trebuchet MS"/>
              </a:rPr>
              <a:t>n</a:t>
            </a:r>
            <a:r>
              <a:rPr dirty="0" sz="1200" spc="-40">
                <a:latin typeface="Trebuchet MS"/>
                <a:cs typeface="Trebuchet MS"/>
              </a:rPr>
              <a:t>v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-80">
                <a:latin typeface="Trebuchet MS"/>
                <a:cs typeface="Trebuchet MS"/>
              </a:rPr>
              <a:t>t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40">
                <a:latin typeface="Trebuchet MS"/>
                <a:cs typeface="Trebuchet MS"/>
              </a:rPr>
              <a:t>o</a:t>
            </a:r>
            <a:r>
              <a:rPr dirty="0" sz="1200">
                <a:latin typeface="Trebuchet MS"/>
                <a:cs typeface="Trebuchet MS"/>
              </a:rPr>
              <a:t>n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>
                <a:latin typeface="Trebuchet MS"/>
                <a:cs typeface="Trebuchet MS"/>
              </a:rPr>
              <a:t>	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-50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35">
                <a:latin typeface="Trebuchet MS"/>
                <a:cs typeface="Trebuchet MS"/>
              </a:rPr>
              <a:t>c  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10">
                <a:latin typeface="Trebuchet MS"/>
                <a:cs typeface="Trebuchet MS"/>
              </a:rPr>
              <a:t>q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5">
                <a:latin typeface="Trebuchet MS"/>
                <a:cs typeface="Trebuchet MS"/>
              </a:rPr>
              <a:t>s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60">
                <a:latin typeface="Trebuchet MS"/>
                <a:cs typeface="Trebuchet MS"/>
              </a:rPr>
              <a:t>r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20">
                <a:latin typeface="Trebuchet MS"/>
                <a:cs typeface="Trebuchet MS"/>
              </a:rPr>
              <a:t>e</a:t>
            </a:r>
            <a:r>
              <a:rPr dirty="0" sz="1200" spc="5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8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364</a:t>
            </a:r>
            <a:r>
              <a:rPr dirty="0" sz="1200" spc="20"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1735" y="2132076"/>
            <a:ext cx="2715895" cy="1087120"/>
          </a:xfrm>
          <a:prstGeom prst="rect">
            <a:avLst/>
          </a:prstGeom>
          <a:solidFill>
            <a:srgbClr val="60CAF4"/>
          </a:solidFill>
          <a:ln w="16763">
            <a:solidFill>
              <a:srgbClr val="0F9ED4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66090" marR="382905" indent="-76835">
              <a:lnSpc>
                <a:spcPts val="1930"/>
              </a:lnSpc>
            </a:pP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dirty="0" sz="1750" spc="10" b="1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14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-35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7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2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spc="-12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5" b="1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-55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750" spc="135" b="1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750" spc="-25" b="1">
                <a:solidFill>
                  <a:srgbClr val="FFFFFF"/>
                </a:solidFill>
                <a:latin typeface="Trebuchet MS"/>
                <a:cs typeface="Trebuchet MS"/>
              </a:rPr>
              <a:t>é  </a:t>
            </a:r>
            <a:r>
              <a:rPr dirty="0" sz="1750" spc="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4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spc="-2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750" spc="6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-10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18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50" spc="6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spc="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750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750" spc="-125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750" spc="-5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750" spc="6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50" spc="-7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50" spc="2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75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75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6496" y="3204972"/>
            <a:ext cx="2743200" cy="260604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084593" y="3244138"/>
            <a:ext cx="2586990" cy="55499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13030" marR="5080" indent="-100965">
              <a:lnSpc>
                <a:spcPct val="93700"/>
              </a:lnSpc>
              <a:spcBef>
                <a:spcPts val="215"/>
              </a:spcBef>
              <a:buChar char="•"/>
              <a:tabLst>
                <a:tab pos="114300" algn="l"/>
              </a:tabLst>
            </a:pPr>
            <a:r>
              <a:rPr dirty="0" sz="1200" spc="-5">
                <a:latin typeface="Trebuchet MS"/>
                <a:cs typeface="Trebuchet MS"/>
              </a:rPr>
              <a:t>Maintien</a:t>
            </a:r>
            <a:r>
              <a:rPr dirty="0" sz="1200">
                <a:latin typeface="Trebuchet MS"/>
                <a:cs typeface="Trebuchet MS"/>
              </a:rPr>
              <a:t> de</a:t>
            </a:r>
            <a:r>
              <a:rPr dirty="0" sz="1200" spc="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la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première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35">
                <a:latin typeface="Trebuchet MS"/>
                <a:cs typeface="Trebuchet MS"/>
              </a:rPr>
              <a:t>invitation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papier </a:t>
            </a:r>
            <a:r>
              <a:rPr dirty="0" sz="1200" spc="-30">
                <a:latin typeface="Trebuchet MS"/>
                <a:cs typeface="Trebuchet MS"/>
              </a:rPr>
              <a:t>(étiquettes </a:t>
            </a:r>
            <a:r>
              <a:rPr dirty="0" sz="1200" spc="35">
                <a:latin typeface="Trebuchet MS"/>
                <a:cs typeface="Trebuchet MS"/>
              </a:rPr>
              <a:t>apposées </a:t>
            </a:r>
            <a:r>
              <a:rPr dirty="0" sz="1200" spc="25">
                <a:latin typeface="Trebuchet MS"/>
                <a:cs typeface="Trebuchet MS"/>
              </a:rPr>
              <a:t>sur </a:t>
            </a:r>
            <a:r>
              <a:rPr dirty="0" sz="1200" spc="-15">
                <a:latin typeface="Trebuchet MS"/>
                <a:cs typeface="Trebuchet MS"/>
              </a:rPr>
              <a:t>la </a:t>
            </a:r>
            <a:r>
              <a:rPr dirty="0" sz="1200" spc="-10">
                <a:latin typeface="Trebuchet MS"/>
                <a:cs typeface="Trebuchet MS"/>
              </a:rPr>
              <a:t> </a:t>
            </a:r>
            <a:r>
              <a:rPr dirty="0" sz="1200" spc="-80">
                <a:latin typeface="Trebuchet MS"/>
                <a:cs typeface="Trebuchet MS"/>
              </a:rPr>
              <a:t>f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10">
                <a:latin typeface="Trebuchet MS"/>
                <a:cs typeface="Trebuchet MS"/>
              </a:rPr>
              <a:t>h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5">
                <a:latin typeface="Trebuchet MS"/>
                <a:cs typeface="Trebuchet MS"/>
              </a:rPr>
              <a:t>’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-80">
                <a:latin typeface="Trebuchet MS"/>
                <a:cs typeface="Trebuchet MS"/>
              </a:rPr>
              <a:t>f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35">
                <a:latin typeface="Trebuchet MS"/>
                <a:cs typeface="Trebuchet MS"/>
              </a:rPr>
              <a:t>c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-85">
                <a:latin typeface="Trebuchet MS"/>
                <a:cs typeface="Trebuchet MS"/>
              </a:rPr>
              <a:t>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84593" y="3986315"/>
            <a:ext cx="2588260" cy="38417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13030" marR="5080" indent="-100965">
              <a:lnSpc>
                <a:spcPts val="1360"/>
              </a:lnSpc>
              <a:spcBef>
                <a:spcPts val="235"/>
              </a:spcBef>
              <a:buChar char="•"/>
              <a:tabLst>
                <a:tab pos="114300" algn="l"/>
              </a:tabLst>
            </a:pPr>
            <a:r>
              <a:rPr dirty="0" sz="1200" spc="20">
                <a:latin typeface="Trebuchet MS"/>
                <a:cs typeface="Trebuchet MS"/>
              </a:rPr>
              <a:t>Relances</a:t>
            </a:r>
            <a:r>
              <a:rPr dirty="0" sz="1200" spc="45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dématérialisées</a:t>
            </a:r>
            <a:r>
              <a:rPr dirty="0" sz="1200" spc="75">
                <a:latin typeface="Trebuchet MS"/>
                <a:cs typeface="Trebuchet MS"/>
              </a:rPr>
              <a:t> </a:t>
            </a:r>
            <a:r>
              <a:rPr dirty="0" sz="1200" spc="35">
                <a:latin typeface="Trebuchet MS"/>
                <a:cs typeface="Trebuchet MS"/>
              </a:rPr>
              <a:t>dans</a:t>
            </a:r>
            <a:r>
              <a:rPr dirty="0" sz="1200" spc="430">
                <a:latin typeface="Trebuchet MS"/>
                <a:cs typeface="Trebuchet MS"/>
              </a:rPr>
              <a:t> </a:t>
            </a:r>
            <a:r>
              <a:rPr dirty="0" sz="1200" spc="-30">
                <a:latin typeface="Trebuchet MS"/>
                <a:cs typeface="Trebuchet MS"/>
              </a:rPr>
              <a:t>le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50">
                <a:latin typeface="Trebuchet MS"/>
                <a:cs typeface="Trebuchet MS"/>
              </a:rPr>
              <a:t>c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9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A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50"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84593" y="4557788"/>
            <a:ext cx="258572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13664" indent="-101600">
              <a:lnSpc>
                <a:spcPct val="100000"/>
              </a:lnSpc>
              <a:spcBef>
                <a:spcPts val="125"/>
              </a:spcBef>
              <a:buChar char="•"/>
              <a:tabLst>
                <a:tab pos="114300" algn="l"/>
                <a:tab pos="1120775" algn="l"/>
                <a:tab pos="1499870" algn="l"/>
                <a:tab pos="1874520" algn="l"/>
                <a:tab pos="2252345" algn="l"/>
              </a:tabLst>
            </a:pPr>
            <a:r>
              <a:rPr dirty="0" sz="1200" spc="35">
                <a:latin typeface="Trebuchet MS"/>
                <a:cs typeface="Trebuchet MS"/>
              </a:rPr>
              <a:t>Commande	</a:t>
            </a:r>
            <a:r>
              <a:rPr dirty="0" sz="1200">
                <a:latin typeface="Trebuchet MS"/>
                <a:cs typeface="Trebuchet MS"/>
              </a:rPr>
              <a:t>de	</a:t>
            </a:r>
            <a:r>
              <a:rPr dirty="0" sz="1200" spc="-55">
                <a:latin typeface="Trebuchet MS"/>
                <a:cs typeface="Trebuchet MS"/>
              </a:rPr>
              <a:t>kit	</a:t>
            </a:r>
            <a:r>
              <a:rPr dirty="0" sz="1200">
                <a:latin typeface="Trebuchet MS"/>
                <a:cs typeface="Trebuchet MS"/>
              </a:rPr>
              <a:t>en	</a:t>
            </a:r>
            <a:r>
              <a:rPr dirty="0" sz="1200" spc="-25">
                <a:latin typeface="Trebuchet MS"/>
                <a:cs typeface="Trebuchet MS"/>
              </a:rPr>
              <a:t>ligne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85164" y="4728484"/>
            <a:ext cx="2486025" cy="3829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50"/>
              </a:spcBef>
            </a:pPr>
            <a:r>
              <a:rPr dirty="0" sz="1200" spc="20">
                <a:latin typeface="Trebuchet MS"/>
                <a:cs typeface="Trebuchet MS"/>
              </a:rPr>
              <a:t>désormais</a:t>
            </a:r>
            <a:r>
              <a:rPr dirty="0" sz="1200" spc="40">
                <a:latin typeface="Trebuchet MS"/>
                <a:cs typeface="Trebuchet MS"/>
              </a:rPr>
              <a:t> </a:t>
            </a:r>
            <a:r>
              <a:rPr dirty="0" sz="1200" spc="-25">
                <a:latin typeface="Trebuchet MS"/>
                <a:cs typeface="Trebuchet MS"/>
              </a:rPr>
              <a:t>via</a:t>
            </a:r>
            <a:r>
              <a:rPr dirty="0" sz="1200" spc="4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FranceConnect,</a:t>
            </a:r>
            <a:r>
              <a:rPr dirty="0" sz="1200" spc="35">
                <a:latin typeface="Trebuchet MS"/>
                <a:cs typeface="Trebuchet MS"/>
              </a:rPr>
              <a:t> </a:t>
            </a:r>
            <a:r>
              <a:rPr dirty="0" sz="1200" spc="60">
                <a:latin typeface="Trebuchet MS"/>
                <a:cs typeface="Trebuchet MS"/>
              </a:rPr>
              <a:t>sans </a:t>
            </a:r>
            <a:r>
              <a:rPr dirty="0" sz="1200" spc="-350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n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40">
                <a:latin typeface="Trebuchet MS"/>
                <a:cs typeface="Trebuchet MS"/>
              </a:rPr>
              <a:t>m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-80">
                <a:latin typeface="Trebuchet MS"/>
                <a:cs typeface="Trebuchet MS"/>
              </a:rPr>
              <a:t>r</a:t>
            </a:r>
            <a:r>
              <a:rPr dirty="0" sz="1200" spc="30">
                <a:latin typeface="Trebuchet MS"/>
                <a:cs typeface="Trebuchet MS"/>
              </a:rPr>
              <a:t>o</a:t>
            </a:r>
            <a:r>
              <a:rPr dirty="0" sz="1200" spc="-9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114">
                <a:latin typeface="Trebuchet MS"/>
                <a:cs typeface="Trebuchet MS"/>
              </a:rPr>
              <a:t>’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>
                <a:latin typeface="Trebuchet MS"/>
                <a:cs typeface="Trebuchet MS"/>
              </a:rPr>
              <a:t>n</a:t>
            </a:r>
            <a:r>
              <a:rPr dirty="0" sz="1200" spc="-40">
                <a:latin typeface="Trebuchet MS"/>
                <a:cs typeface="Trebuchet MS"/>
              </a:rPr>
              <a:t>v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-80">
                <a:latin typeface="Trebuchet MS"/>
                <a:cs typeface="Trebuchet MS"/>
              </a:rPr>
              <a:t>t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84593" y="5299985"/>
            <a:ext cx="2589530" cy="38290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13030" marR="5080" indent="-100965">
              <a:lnSpc>
                <a:spcPts val="1340"/>
              </a:lnSpc>
              <a:spcBef>
                <a:spcPts val="250"/>
              </a:spcBef>
              <a:buChar char="•"/>
              <a:tabLst>
                <a:tab pos="114300" algn="l"/>
              </a:tabLst>
            </a:pPr>
            <a:r>
              <a:rPr dirty="0" sz="1200" spc="-15">
                <a:latin typeface="Trebuchet MS"/>
                <a:cs typeface="Trebuchet MS"/>
              </a:rPr>
              <a:t>Information</a:t>
            </a:r>
            <a:r>
              <a:rPr dirty="0" sz="1200" spc="22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par</a:t>
            </a:r>
            <a:r>
              <a:rPr dirty="0" sz="1200" spc="235">
                <a:latin typeface="Trebuchet MS"/>
                <a:cs typeface="Trebuchet MS"/>
              </a:rPr>
              <a:t> </a:t>
            </a:r>
            <a:r>
              <a:rPr dirty="0" sz="1200" spc="114">
                <a:latin typeface="Trebuchet MS"/>
                <a:cs typeface="Trebuchet MS"/>
              </a:rPr>
              <a:t>SMS</a:t>
            </a:r>
            <a:r>
              <a:rPr dirty="0" sz="1200" spc="21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de</a:t>
            </a:r>
            <a:r>
              <a:rPr dirty="0" sz="1200" spc="23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la</a:t>
            </a:r>
            <a:r>
              <a:rPr dirty="0" sz="1200" spc="229">
                <a:latin typeface="Trebuchet MS"/>
                <a:cs typeface="Trebuchet MS"/>
              </a:rPr>
              <a:t> </a:t>
            </a:r>
            <a:r>
              <a:rPr dirty="0" sz="1200" spc="20">
                <a:latin typeface="Trebuchet MS"/>
                <a:cs typeface="Trebuchet MS"/>
              </a:rPr>
              <a:t>mise</a:t>
            </a:r>
            <a:r>
              <a:rPr dirty="0" sz="1200" spc="229">
                <a:latin typeface="Trebuchet MS"/>
                <a:cs typeface="Trebuchet MS"/>
              </a:rPr>
              <a:t> </a:t>
            </a:r>
            <a:r>
              <a:rPr dirty="0" sz="1200" spc="15">
                <a:latin typeface="Trebuchet MS"/>
                <a:cs typeface="Trebuchet MS"/>
              </a:rPr>
              <a:t>à </a:t>
            </a:r>
            <a:r>
              <a:rPr dirty="0" sz="1200" spc="-34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-65">
                <a:latin typeface="Trebuchet MS"/>
                <a:cs typeface="Trebuchet MS"/>
              </a:rPr>
              <a:t>i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10">
                <a:latin typeface="Trebuchet MS"/>
                <a:cs typeface="Trebuchet MS"/>
              </a:rPr>
              <a:t>p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 spc="-50">
                <a:latin typeface="Trebuchet MS"/>
                <a:cs typeface="Trebuchet MS"/>
              </a:rPr>
              <a:t>i</a:t>
            </a:r>
            <a:r>
              <a:rPr dirty="0" sz="1200" spc="25">
                <a:latin typeface="Trebuchet MS"/>
                <a:cs typeface="Trebuchet MS"/>
              </a:rPr>
              <a:t>o</a:t>
            </a:r>
            <a:r>
              <a:rPr dirty="0" sz="1200" spc="15">
                <a:latin typeface="Trebuchet MS"/>
                <a:cs typeface="Trebuchet MS"/>
              </a:rPr>
              <a:t>n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14">
                <a:latin typeface="Trebuchet MS"/>
                <a:cs typeface="Trebuchet MS"/>
              </a:rPr>
              <a:t> </a:t>
            </a:r>
            <a:r>
              <a:rPr dirty="0" sz="1200" spc="-70">
                <a:latin typeface="Trebuchet MS"/>
                <a:cs typeface="Trebuchet MS"/>
              </a:rPr>
              <a:t>r</a:t>
            </a:r>
            <a:r>
              <a:rPr dirty="0" sz="1200" spc="-10">
                <a:latin typeface="Trebuchet MS"/>
                <a:cs typeface="Trebuchet MS"/>
              </a:rPr>
              <a:t>é</a:t>
            </a:r>
            <a:r>
              <a:rPr dirty="0" sz="1200" spc="110">
                <a:latin typeface="Trebuchet MS"/>
                <a:cs typeface="Trebuchet MS"/>
              </a:rPr>
              <a:t>s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45">
                <a:latin typeface="Trebuchet MS"/>
                <a:cs typeface="Trebuchet MS"/>
              </a:rPr>
              <a:t>l</a:t>
            </a:r>
            <a:r>
              <a:rPr dirty="0" sz="1200" spc="-90">
                <a:latin typeface="Trebuchet MS"/>
                <a:cs typeface="Trebuchet MS"/>
              </a:rPr>
              <a:t>t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85">
                <a:latin typeface="Trebuchet MS"/>
                <a:cs typeface="Trebuchet MS"/>
              </a:rPr>
              <a:t>t</a:t>
            </a:r>
            <a:r>
              <a:rPr dirty="0" sz="1200" spc="-125">
                <a:latin typeface="Trebuchet MS"/>
                <a:cs typeface="Trebuchet MS"/>
              </a:rPr>
              <a:t> </a:t>
            </a:r>
            <a:r>
              <a:rPr dirty="0" sz="1200" spc="10">
                <a:latin typeface="Trebuchet MS"/>
                <a:cs typeface="Trebuchet MS"/>
              </a:rPr>
              <a:t>d</a:t>
            </a:r>
            <a:r>
              <a:rPr dirty="0" sz="1200" spc="25">
                <a:latin typeface="Trebuchet MS"/>
                <a:cs typeface="Trebuchet MS"/>
              </a:rPr>
              <a:t>u</a:t>
            </a:r>
            <a:r>
              <a:rPr dirty="0" sz="1200" spc="-105">
                <a:latin typeface="Trebuchet MS"/>
                <a:cs typeface="Trebuchet MS"/>
              </a:rPr>
              <a:t> </a:t>
            </a:r>
            <a:r>
              <a:rPr dirty="0" sz="1200" spc="-105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e</a:t>
            </a:r>
            <a:r>
              <a:rPr dirty="0" sz="1200" spc="95">
                <a:latin typeface="Trebuchet MS"/>
                <a:cs typeface="Trebuchet MS"/>
              </a:rPr>
              <a:t>s</a:t>
            </a:r>
            <a:r>
              <a:rPr dirty="0" sz="1200" spc="-85"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algn="ctr" marL="11430" marR="5080">
              <a:lnSpc>
                <a:spcPct val="90900"/>
              </a:lnSpc>
              <a:spcBef>
                <a:spcPts val="409"/>
              </a:spcBef>
            </a:pPr>
            <a:r>
              <a:rPr dirty="0" spc="30"/>
              <a:t>Tout</a:t>
            </a:r>
            <a:r>
              <a:rPr dirty="0" spc="-225"/>
              <a:t> </a:t>
            </a:r>
            <a:r>
              <a:rPr dirty="0" spc="85"/>
              <a:t>ce</a:t>
            </a:r>
            <a:r>
              <a:rPr dirty="0" spc="-240"/>
              <a:t> </a:t>
            </a:r>
            <a:r>
              <a:rPr dirty="0" spc="105"/>
              <a:t>que</a:t>
            </a:r>
            <a:r>
              <a:rPr dirty="0" spc="-185"/>
              <a:t> </a:t>
            </a:r>
            <a:r>
              <a:rPr dirty="0" spc="-5"/>
              <a:t>vous</a:t>
            </a:r>
            <a:r>
              <a:rPr dirty="0" spc="-229"/>
              <a:t> </a:t>
            </a:r>
            <a:r>
              <a:rPr dirty="0" spc="5"/>
              <a:t>voulez</a:t>
            </a:r>
            <a:r>
              <a:rPr dirty="0" spc="-204"/>
              <a:t> </a:t>
            </a:r>
            <a:r>
              <a:rPr dirty="0" spc="-35"/>
              <a:t>savoir</a:t>
            </a:r>
            <a:r>
              <a:rPr dirty="0" spc="-204"/>
              <a:t> </a:t>
            </a:r>
            <a:r>
              <a:rPr dirty="0" spc="-5"/>
              <a:t>sur</a:t>
            </a:r>
            <a:r>
              <a:rPr dirty="0" spc="-235"/>
              <a:t> </a:t>
            </a:r>
            <a:r>
              <a:rPr dirty="0" spc="15"/>
              <a:t>le</a:t>
            </a:r>
            <a:r>
              <a:rPr dirty="0" spc="-210"/>
              <a:t> </a:t>
            </a:r>
            <a:r>
              <a:rPr dirty="0" spc="50"/>
              <a:t>dépistage </a:t>
            </a:r>
            <a:r>
              <a:rPr dirty="0" spc="-900"/>
              <a:t> </a:t>
            </a:r>
            <a:r>
              <a:rPr dirty="0" spc="145"/>
              <a:t>du </a:t>
            </a:r>
            <a:r>
              <a:rPr dirty="0" spc="50"/>
              <a:t>cancer </a:t>
            </a:r>
            <a:r>
              <a:rPr dirty="0" spc="30"/>
              <a:t>colorectal </a:t>
            </a:r>
            <a:r>
              <a:rPr dirty="0" spc="-5"/>
              <a:t>sans </a:t>
            </a:r>
            <a:r>
              <a:rPr dirty="0" spc="-25"/>
              <a:t>avoir </a:t>
            </a:r>
            <a:r>
              <a:rPr dirty="0" spc="-10"/>
              <a:t>jamais </a:t>
            </a:r>
            <a:r>
              <a:rPr dirty="0" spc="5"/>
              <a:t>osé </a:t>
            </a:r>
            <a:r>
              <a:rPr dirty="0" spc="15"/>
              <a:t>le </a:t>
            </a:r>
            <a:r>
              <a:rPr dirty="0" spc="20"/>
              <a:t> </a:t>
            </a:r>
            <a:r>
              <a:rPr dirty="0" spc="85"/>
              <a:t>demander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2541612" y="2765850"/>
            <a:ext cx="5607050" cy="145351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819785" marR="5080" indent="-807720">
              <a:lnSpc>
                <a:spcPts val="5330"/>
              </a:lnSpc>
              <a:spcBef>
                <a:spcPts val="765"/>
              </a:spcBef>
            </a:pPr>
            <a:r>
              <a:rPr dirty="0" sz="4900" spc="5" b="1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4900" spc="-315" b="1">
                <a:solidFill>
                  <a:srgbClr val="0F5495"/>
                </a:solidFill>
                <a:latin typeface="Verdana"/>
                <a:cs typeface="Verdana"/>
              </a:rPr>
              <a:t>r</a:t>
            </a:r>
            <a:r>
              <a:rPr dirty="0" sz="4900" spc="-150" b="1">
                <a:solidFill>
                  <a:srgbClr val="0F5495"/>
                </a:solidFill>
                <a:latin typeface="Verdana"/>
                <a:cs typeface="Verdana"/>
              </a:rPr>
              <a:t>é</a:t>
            </a:r>
            <a:r>
              <a:rPr dirty="0" sz="4900" spc="-295" b="1">
                <a:solidFill>
                  <a:srgbClr val="0F5495"/>
                </a:solidFill>
                <a:latin typeface="Verdana"/>
                <a:cs typeface="Verdana"/>
              </a:rPr>
              <a:t>s</a:t>
            </a:r>
            <a:r>
              <a:rPr dirty="0" sz="4900" spc="-15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4900" spc="-4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4900" spc="-114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4900" spc="-220" b="1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4900" spc="-114" b="1">
                <a:solidFill>
                  <a:srgbClr val="0F5495"/>
                </a:solidFill>
                <a:latin typeface="Verdana"/>
                <a:cs typeface="Verdana"/>
              </a:rPr>
              <a:t>t</a:t>
            </a:r>
            <a:r>
              <a:rPr dirty="0" sz="4900" spc="-155" b="1">
                <a:solidFill>
                  <a:srgbClr val="0F5495"/>
                </a:solidFill>
                <a:latin typeface="Verdana"/>
                <a:cs typeface="Verdana"/>
              </a:rPr>
              <a:t>i</a:t>
            </a:r>
            <a:r>
              <a:rPr dirty="0" sz="4900" spc="-160" b="1">
                <a:solidFill>
                  <a:srgbClr val="0F5495"/>
                </a:solidFill>
                <a:latin typeface="Verdana"/>
                <a:cs typeface="Verdana"/>
              </a:rPr>
              <a:t>o</a:t>
            </a:r>
            <a:r>
              <a:rPr dirty="0" sz="4900" spc="-85" b="1">
                <a:solidFill>
                  <a:srgbClr val="0F5495"/>
                </a:solidFill>
                <a:latin typeface="Verdana"/>
                <a:cs typeface="Verdana"/>
              </a:rPr>
              <a:t>n</a:t>
            </a:r>
            <a:r>
              <a:rPr dirty="0" sz="4900" spc="-300" b="1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4900" spc="-25" b="1">
                <a:solidFill>
                  <a:srgbClr val="0F5495"/>
                </a:solidFill>
                <a:latin typeface="Verdana"/>
                <a:cs typeface="Verdana"/>
              </a:rPr>
              <a:t>d</a:t>
            </a:r>
            <a:r>
              <a:rPr dirty="0" sz="4900" spc="-150" b="1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4900" spc="-210" b="1">
                <a:solidFill>
                  <a:srgbClr val="0F5495"/>
                </a:solidFill>
                <a:latin typeface="Verdana"/>
                <a:cs typeface="Verdana"/>
              </a:rPr>
              <a:t>s  </a:t>
            </a:r>
            <a:r>
              <a:rPr dirty="0" sz="4900" spc="-140" b="1">
                <a:solidFill>
                  <a:srgbClr val="0F5495"/>
                </a:solidFill>
                <a:latin typeface="Verdana"/>
                <a:cs typeface="Verdana"/>
              </a:rPr>
              <a:t>participants</a:t>
            </a:r>
            <a:endParaRPr sz="4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2672" y="1561531"/>
            <a:ext cx="2566670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60"/>
              <a:t>M</a:t>
            </a:r>
            <a:r>
              <a:rPr dirty="0" spc="-35"/>
              <a:t>A</a:t>
            </a:r>
            <a:r>
              <a:rPr dirty="0" spc="-120"/>
              <a:t>R</a:t>
            </a:r>
            <a:r>
              <a:rPr dirty="0" spc="-215"/>
              <a:t>S</a:t>
            </a:r>
            <a:r>
              <a:rPr dirty="0" spc="-220"/>
              <a:t> </a:t>
            </a:r>
            <a:r>
              <a:rPr dirty="0" spc="45"/>
              <a:t>B</a:t>
            </a:r>
            <a:r>
              <a:rPr dirty="0" spc="-105"/>
              <a:t>L</a:t>
            </a:r>
            <a:r>
              <a:rPr dirty="0" spc="-25"/>
              <a:t>E</a:t>
            </a:r>
            <a:r>
              <a:rPr dirty="0" spc="-55"/>
              <a:t>U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0256" y="3305211"/>
            <a:ext cx="4592781" cy="273026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96575" y="3163361"/>
            <a:ext cx="6879590" cy="32035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450" spc="-85" b="1">
                <a:latin typeface="Verdana"/>
                <a:cs typeface="Verdana"/>
              </a:rPr>
              <a:t>C’est</a:t>
            </a:r>
            <a:r>
              <a:rPr dirty="0" sz="2450" spc="-190" b="1">
                <a:latin typeface="Verdana"/>
                <a:cs typeface="Verdana"/>
              </a:rPr>
              <a:t> </a:t>
            </a:r>
            <a:r>
              <a:rPr dirty="0" sz="2450" spc="-65" b="1">
                <a:latin typeface="Verdana"/>
                <a:cs typeface="Verdana"/>
              </a:rPr>
              <a:t>quoi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50" b="1">
                <a:latin typeface="Verdana"/>
                <a:cs typeface="Verdana"/>
              </a:rPr>
              <a:t>un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70" b="1">
                <a:latin typeface="Verdana"/>
                <a:cs typeface="Verdana"/>
              </a:rPr>
              <a:t>dépistage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-95" b="1">
                <a:latin typeface="Verdana"/>
                <a:cs typeface="Verdana"/>
              </a:rPr>
              <a:t>organisé</a:t>
            </a:r>
            <a:r>
              <a:rPr dirty="0" sz="2450" spc="-175" b="1">
                <a:latin typeface="Verdana"/>
                <a:cs typeface="Verdana"/>
              </a:rPr>
              <a:t> </a:t>
            </a:r>
            <a:r>
              <a:rPr dirty="0" sz="2450" spc="-65" b="1">
                <a:latin typeface="Verdana"/>
                <a:cs typeface="Verdana"/>
              </a:rPr>
              <a:t>?</a:t>
            </a:r>
            <a:r>
              <a:rPr dirty="0" sz="2450" spc="-150" b="1">
                <a:latin typeface="Verdana"/>
                <a:cs typeface="Verdana"/>
              </a:rPr>
              <a:t> </a:t>
            </a:r>
            <a:r>
              <a:rPr dirty="0" sz="2450" spc="-345" b="1"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50">
              <a:latin typeface="Verdana"/>
              <a:cs typeface="Verdana"/>
            </a:endParaRPr>
          </a:p>
          <a:p>
            <a:pPr marL="12700" marR="5080">
              <a:lnSpc>
                <a:spcPts val="2650"/>
              </a:lnSpc>
              <a:spcBef>
                <a:spcPts val="5"/>
              </a:spcBef>
            </a:pPr>
            <a:r>
              <a:rPr dirty="0" sz="2450" spc="150">
                <a:latin typeface="Verdana"/>
                <a:cs typeface="Verdana"/>
              </a:rPr>
              <a:t>U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65">
                <a:latin typeface="Verdana"/>
                <a:cs typeface="Verdana"/>
              </a:rPr>
              <a:t>g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-105">
                <a:latin typeface="Verdana"/>
                <a:cs typeface="Verdana"/>
              </a:rPr>
              <a:t>y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245">
                <a:latin typeface="Verdana"/>
                <a:cs typeface="Verdana"/>
              </a:rPr>
              <a:t>m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140">
                <a:latin typeface="Verdana"/>
                <a:cs typeface="Verdana"/>
              </a:rPr>
              <a:t>q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25">
                <a:latin typeface="Verdana"/>
                <a:cs typeface="Verdana"/>
              </a:rPr>
              <a:t>é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à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120">
                <a:latin typeface="Verdana"/>
                <a:cs typeface="Verdana"/>
              </a:rPr>
              <a:t>u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15">
                <a:latin typeface="Verdana"/>
                <a:cs typeface="Verdana"/>
              </a:rPr>
              <a:t>e 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6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220">
                <a:latin typeface="Verdana"/>
                <a:cs typeface="Verdana"/>
              </a:rPr>
              <a:t>m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0">
                <a:latin typeface="Verdana"/>
                <a:cs typeface="Verdana"/>
              </a:rPr>
              <a:t>q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40">
                <a:latin typeface="Verdana"/>
                <a:cs typeface="Verdana"/>
              </a:rPr>
              <a:t>l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o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95">
                <a:latin typeface="Verdana"/>
                <a:cs typeface="Verdana"/>
              </a:rPr>
              <a:t>n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15">
                <a:latin typeface="Verdana"/>
                <a:cs typeface="Verdana"/>
              </a:rPr>
              <a:t>e  </a:t>
            </a:r>
            <a:r>
              <a:rPr dirty="0" sz="2450" spc="45">
                <a:latin typeface="Verdana"/>
                <a:cs typeface="Verdana"/>
              </a:rPr>
              <a:t>fréquence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d’une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maladie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-5">
                <a:latin typeface="Verdana"/>
                <a:cs typeface="Verdana"/>
              </a:rPr>
              <a:t>grave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30">
                <a:latin typeface="Verdana"/>
                <a:cs typeface="Verdana"/>
              </a:rPr>
              <a:t>et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curable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-55">
                <a:latin typeface="Verdana"/>
                <a:cs typeface="Verdana"/>
              </a:rPr>
              <a:t>si </a:t>
            </a:r>
            <a:r>
              <a:rPr dirty="0" sz="2450" spc="-844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65">
                <a:latin typeface="Verdana"/>
                <a:cs typeface="Verdana"/>
              </a:rPr>
              <a:t>g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25">
                <a:latin typeface="Verdana"/>
                <a:cs typeface="Verdana"/>
              </a:rPr>
              <a:t>e</a:t>
            </a:r>
            <a:endParaRPr sz="2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450" spc="-70" b="1">
                <a:latin typeface="Verdana"/>
                <a:cs typeface="Verdana"/>
              </a:rPr>
              <a:t>L</a:t>
            </a:r>
            <a:r>
              <a:rPr dirty="0" sz="2450" spc="-75" b="1">
                <a:latin typeface="Verdana"/>
                <a:cs typeface="Verdana"/>
              </a:rPr>
              <a:t>e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114" b="1">
                <a:latin typeface="Verdana"/>
                <a:cs typeface="Verdana"/>
              </a:rPr>
              <a:t>a</a:t>
            </a:r>
            <a:r>
              <a:rPr dirty="0" sz="2450" spc="-55" b="1">
                <a:latin typeface="Verdana"/>
                <a:cs typeface="Verdana"/>
              </a:rPr>
              <a:t>n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-160" b="1">
                <a:latin typeface="Verdana"/>
                <a:cs typeface="Verdana"/>
              </a:rPr>
              <a:t>r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65" b="1">
                <a:latin typeface="Verdana"/>
                <a:cs typeface="Verdana"/>
              </a:rPr>
              <a:t>o</a:t>
            </a:r>
            <a:r>
              <a:rPr dirty="0" sz="2450" spc="-105" b="1">
                <a:latin typeface="Verdana"/>
                <a:cs typeface="Verdana"/>
              </a:rPr>
              <a:t>l</a:t>
            </a:r>
            <a:r>
              <a:rPr dirty="0" sz="2450" spc="-90" b="1">
                <a:latin typeface="Verdana"/>
                <a:cs typeface="Verdana"/>
              </a:rPr>
              <a:t>o</a:t>
            </a:r>
            <a:r>
              <a:rPr dirty="0" sz="2450" spc="-165" b="1">
                <a:latin typeface="Verdana"/>
                <a:cs typeface="Verdana"/>
              </a:rPr>
              <a:t>r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40" b="1">
                <a:latin typeface="Verdana"/>
                <a:cs typeface="Verdana"/>
              </a:rPr>
              <a:t>t</a:t>
            </a:r>
            <a:r>
              <a:rPr dirty="0" sz="2450" spc="-140" b="1">
                <a:latin typeface="Verdana"/>
                <a:cs typeface="Verdana"/>
              </a:rPr>
              <a:t>a</a:t>
            </a:r>
            <a:r>
              <a:rPr dirty="0" sz="2450" spc="-100" b="1">
                <a:latin typeface="Verdana"/>
                <a:cs typeface="Verdana"/>
              </a:rPr>
              <a:t>l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-165" b="1">
                <a:latin typeface="Verdana"/>
                <a:cs typeface="Verdana"/>
              </a:rPr>
              <a:t>r</a:t>
            </a:r>
            <a:r>
              <a:rPr dirty="0" sz="2450" spc="-80" b="1">
                <a:latin typeface="Verdana"/>
                <a:cs typeface="Verdana"/>
              </a:rPr>
              <a:t>é</a:t>
            </a:r>
            <a:r>
              <a:rPr dirty="0" sz="2450" spc="-20" b="1">
                <a:latin typeface="Verdana"/>
                <a:cs typeface="Verdana"/>
              </a:rPr>
              <a:t>p</a:t>
            </a:r>
            <a:r>
              <a:rPr dirty="0" sz="2450" spc="-90" b="1">
                <a:latin typeface="Verdana"/>
                <a:cs typeface="Verdana"/>
              </a:rPr>
              <a:t>o</a:t>
            </a:r>
            <a:r>
              <a:rPr dirty="0" sz="2450" spc="-55" b="1">
                <a:latin typeface="Verdana"/>
                <a:cs typeface="Verdana"/>
              </a:rPr>
              <a:t>n</a:t>
            </a:r>
            <a:r>
              <a:rPr dirty="0" sz="2450" spc="-15" b="1">
                <a:latin typeface="Verdana"/>
                <a:cs typeface="Verdana"/>
              </a:rPr>
              <a:t>d</a:t>
            </a:r>
            <a:r>
              <a:rPr dirty="0" sz="2450" spc="-130" b="1">
                <a:latin typeface="Verdana"/>
                <a:cs typeface="Verdana"/>
              </a:rPr>
              <a:t> </a:t>
            </a:r>
            <a:r>
              <a:rPr dirty="0" sz="2450" spc="-120" b="1">
                <a:latin typeface="Verdana"/>
                <a:cs typeface="Verdana"/>
              </a:rPr>
              <a:t>à</a:t>
            </a:r>
            <a:r>
              <a:rPr dirty="0" sz="2450" spc="-145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-150" b="1">
                <a:latin typeface="Verdana"/>
                <a:cs typeface="Verdana"/>
              </a:rPr>
              <a:t>s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165" b="1">
                <a:latin typeface="Verdana"/>
                <a:cs typeface="Verdana"/>
              </a:rPr>
              <a:t>r</a:t>
            </a:r>
            <a:r>
              <a:rPr dirty="0" sz="2450" spc="-105" b="1">
                <a:latin typeface="Verdana"/>
                <a:cs typeface="Verdana"/>
              </a:rPr>
              <a:t>i</a:t>
            </a:r>
            <a:r>
              <a:rPr dirty="0" sz="2450" spc="-40" b="1">
                <a:latin typeface="Verdana"/>
                <a:cs typeface="Verdana"/>
              </a:rPr>
              <a:t>t</a:t>
            </a:r>
            <a:r>
              <a:rPr dirty="0" sz="2450" spc="-80" b="1">
                <a:latin typeface="Verdana"/>
                <a:cs typeface="Verdana"/>
              </a:rPr>
              <a:t>è</a:t>
            </a:r>
            <a:r>
              <a:rPr dirty="0" sz="2450" spc="-165" b="1">
                <a:latin typeface="Verdana"/>
                <a:cs typeface="Verdana"/>
              </a:rPr>
              <a:t>r</a:t>
            </a:r>
            <a:r>
              <a:rPr dirty="0" sz="2450" spc="-105" b="1">
                <a:latin typeface="Verdana"/>
                <a:cs typeface="Verdana"/>
              </a:rPr>
              <a:t>e</a:t>
            </a:r>
            <a:r>
              <a:rPr dirty="0" sz="2450" spc="-150" b="1">
                <a:latin typeface="Verdana"/>
                <a:cs typeface="Verdana"/>
              </a:rPr>
              <a:t>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763395" marR="5080" indent="-1669414">
              <a:lnSpc>
                <a:spcPts val="3479"/>
              </a:lnSpc>
              <a:spcBef>
                <a:spcPts val="540"/>
              </a:spcBef>
            </a:pPr>
            <a:r>
              <a:rPr dirty="0" spc="-80"/>
              <a:t>Données</a:t>
            </a:r>
            <a:r>
              <a:rPr dirty="0" spc="-229"/>
              <a:t> </a:t>
            </a:r>
            <a:r>
              <a:rPr dirty="0" spc="-80"/>
              <a:t>épidémiologiques</a:t>
            </a:r>
            <a:r>
              <a:rPr dirty="0" spc="-229"/>
              <a:t> </a:t>
            </a:r>
            <a:r>
              <a:rPr dirty="0" spc="-150"/>
              <a:t>sur</a:t>
            </a:r>
            <a:r>
              <a:rPr dirty="0" spc="-195"/>
              <a:t> </a:t>
            </a:r>
            <a:r>
              <a:rPr dirty="0" spc="-110"/>
              <a:t>le </a:t>
            </a:r>
            <a:r>
              <a:rPr dirty="0" spc="-1080"/>
              <a:t> </a:t>
            </a:r>
            <a:r>
              <a:rPr dirty="0" spc="-15"/>
              <a:t>d</a:t>
            </a:r>
            <a:r>
              <a:rPr dirty="0" spc="-95"/>
              <a:t>é</a:t>
            </a:r>
            <a:r>
              <a:rPr dirty="0" spc="-15"/>
              <a:t>p</a:t>
            </a:r>
            <a:r>
              <a:rPr dirty="0" spc="-100"/>
              <a:t>i</a:t>
            </a:r>
            <a:r>
              <a:rPr dirty="0" spc="-190"/>
              <a:t>s</a:t>
            </a:r>
            <a:r>
              <a:rPr dirty="0" spc="-75"/>
              <a:t>t</a:t>
            </a:r>
            <a:r>
              <a:rPr dirty="0" spc="-145"/>
              <a:t>a</a:t>
            </a:r>
            <a:r>
              <a:rPr dirty="0" spc="20"/>
              <a:t>g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65"/>
              <a:t>u</a:t>
            </a:r>
            <a:r>
              <a:rPr dirty="0" spc="-185"/>
              <a:t> </a:t>
            </a:r>
            <a:r>
              <a:rPr dirty="0" spc="40"/>
              <a:t>CC</a:t>
            </a:r>
            <a:r>
              <a:rPr dirty="0" spc="-135"/>
              <a:t>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83875" y="2800642"/>
            <a:ext cx="7479030" cy="320357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25400" marR="17780">
              <a:lnSpc>
                <a:spcPts val="2650"/>
              </a:lnSpc>
              <a:spcBef>
                <a:spcPts val="440"/>
              </a:spcBef>
            </a:pPr>
            <a:r>
              <a:rPr dirty="0" sz="2450" spc="-65" b="1">
                <a:latin typeface="Verdana"/>
                <a:cs typeface="Verdana"/>
              </a:rPr>
              <a:t>Cancer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80" b="1">
                <a:latin typeface="Verdana"/>
                <a:cs typeface="Verdana"/>
              </a:rPr>
              <a:t>colorectal</a:t>
            </a:r>
            <a:r>
              <a:rPr dirty="0" sz="2450" spc="-170" b="1">
                <a:latin typeface="Verdana"/>
                <a:cs typeface="Verdana"/>
              </a:rPr>
              <a:t> </a:t>
            </a:r>
            <a:r>
              <a:rPr dirty="0" sz="2450" spc="-595">
                <a:latin typeface="Verdana"/>
                <a:cs typeface="Verdana"/>
              </a:rPr>
              <a:t>:</a:t>
            </a:r>
            <a:r>
              <a:rPr dirty="0" sz="2450" spc="-490">
                <a:latin typeface="Verdana"/>
                <a:cs typeface="Verdana"/>
              </a:rPr>
              <a:t> </a:t>
            </a:r>
            <a:r>
              <a:rPr dirty="0" sz="2450" spc="15">
                <a:latin typeface="Verdana"/>
                <a:cs typeface="Verdana"/>
              </a:rPr>
              <a:t>3</a:t>
            </a:r>
            <a:r>
              <a:rPr dirty="0" baseline="26041" sz="2400" spc="22">
                <a:latin typeface="Verdana"/>
                <a:cs typeface="Verdana"/>
              </a:rPr>
              <a:t>ème</a:t>
            </a:r>
            <a:r>
              <a:rPr dirty="0" baseline="26041" sz="2400" spc="127">
                <a:latin typeface="Verdana"/>
                <a:cs typeface="Verdana"/>
              </a:rPr>
              <a:t> </a:t>
            </a:r>
            <a:r>
              <a:rPr dirty="0" sz="2450" spc="45">
                <a:latin typeface="Verdana"/>
                <a:cs typeface="Verdana"/>
              </a:rPr>
              <a:t>cancer</a:t>
            </a:r>
            <a:r>
              <a:rPr dirty="0" sz="2450" spc="-250">
                <a:latin typeface="Verdana"/>
                <a:cs typeface="Verdana"/>
              </a:rPr>
              <a:t> </a:t>
            </a:r>
            <a:r>
              <a:rPr dirty="0" sz="2450" spc="5">
                <a:latin typeface="Verdana"/>
                <a:cs typeface="Verdana"/>
              </a:rPr>
              <a:t>le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plus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40">
                <a:latin typeface="Verdana"/>
                <a:cs typeface="Verdana"/>
              </a:rPr>
              <a:t>fréquent </a:t>
            </a:r>
            <a:r>
              <a:rPr dirty="0" sz="2450" spc="-85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120">
                <a:latin typeface="Verdana"/>
                <a:cs typeface="Verdana"/>
              </a:rPr>
              <a:t>h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35">
                <a:latin typeface="Verdana"/>
                <a:cs typeface="Verdana"/>
              </a:rPr>
              <a:t>z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145">
                <a:latin typeface="Verdana"/>
                <a:cs typeface="Verdana"/>
              </a:rPr>
              <a:t>’</a:t>
            </a:r>
            <a:r>
              <a:rPr dirty="0" sz="2450" spc="120">
                <a:latin typeface="Verdana"/>
                <a:cs typeface="Verdana"/>
              </a:rPr>
              <a:t>h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220">
                <a:latin typeface="Verdana"/>
                <a:cs typeface="Verdana"/>
              </a:rPr>
              <a:t>mm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40">
                <a:latin typeface="Verdana"/>
                <a:cs typeface="Verdana"/>
              </a:rPr>
              <a:t> </a:t>
            </a:r>
            <a:r>
              <a:rPr dirty="0" sz="2450" spc="-165">
                <a:latin typeface="Verdana"/>
                <a:cs typeface="Verdana"/>
              </a:rPr>
              <a:t>2</a:t>
            </a:r>
            <a:r>
              <a:rPr dirty="0" baseline="26041" sz="2400" spc="30">
                <a:latin typeface="Verdana"/>
                <a:cs typeface="Verdana"/>
              </a:rPr>
              <a:t>è</a:t>
            </a:r>
            <a:r>
              <a:rPr dirty="0" baseline="26041" sz="2400" spc="254">
                <a:latin typeface="Verdana"/>
                <a:cs typeface="Verdana"/>
              </a:rPr>
              <a:t>m</a:t>
            </a:r>
            <a:r>
              <a:rPr dirty="0" baseline="26041" sz="2400" spc="44">
                <a:latin typeface="Verdana"/>
                <a:cs typeface="Verdana"/>
              </a:rPr>
              <a:t>e</a:t>
            </a:r>
            <a:r>
              <a:rPr dirty="0" baseline="26041" sz="2400" spc="127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60">
                <a:latin typeface="Verdana"/>
                <a:cs typeface="Verdana"/>
              </a:rPr>
              <a:t>r</a:t>
            </a:r>
            <a:r>
              <a:rPr dirty="0" sz="2450" spc="-25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120">
                <a:latin typeface="Verdana"/>
                <a:cs typeface="Verdana"/>
              </a:rPr>
              <a:t>h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35">
                <a:latin typeface="Verdana"/>
                <a:cs typeface="Verdana"/>
              </a:rPr>
              <a:t>z</a:t>
            </a:r>
            <a:r>
              <a:rPr dirty="0" sz="2450" spc="-250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f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220">
                <a:latin typeface="Verdana"/>
                <a:cs typeface="Verdana"/>
              </a:rPr>
              <a:t>mm</a:t>
            </a:r>
            <a:r>
              <a:rPr dirty="0" sz="2450" spc="25">
                <a:latin typeface="Verdana"/>
                <a:cs typeface="Verdana"/>
              </a:rPr>
              <a:t>e</a:t>
            </a:r>
            <a:endParaRPr sz="245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550"/>
              </a:spcBef>
            </a:pPr>
            <a:r>
              <a:rPr dirty="0" sz="2450" spc="-295" b="1">
                <a:latin typeface="Verdana"/>
                <a:cs typeface="Verdana"/>
              </a:rPr>
              <a:t>2</a:t>
            </a:r>
            <a:r>
              <a:rPr dirty="0" baseline="26041" sz="2400" spc="-60" b="1">
                <a:latin typeface="Verdana"/>
                <a:cs typeface="Verdana"/>
              </a:rPr>
              <a:t>è</a:t>
            </a:r>
            <a:r>
              <a:rPr dirty="0" baseline="26041" sz="2400" spc="22" b="1">
                <a:latin typeface="Verdana"/>
                <a:cs typeface="Verdana"/>
              </a:rPr>
              <a:t>m</a:t>
            </a:r>
            <a:r>
              <a:rPr dirty="0" baseline="26041" sz="2400" spc="-52" b="1">
                <a:latin typeface="Verdana"/>
                <a:cs typeface="Verdana"/>
              </a:rPr>
              <a:t>e</a:t>
            </a:r>
            <a:r>
              <a:rPr dirty="0" baseline="26041" sz="2400" spc="217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114" b="1">
                <a:latin typeface="Verdana"/>
                <a:cs typeface="Verdana"/>
              </a:rPr>
              <a:t>a</a:t>
            </a:r>
            <a:r>
              <a:rPr dirty="0" sz="2450" spc="-80" b="1">
                <a:latin typeface="Verdana"/>
                <a:cs typeface="Verdana"/>
              </a:rPr>
              <a:t>u</a:t>
            </a:r>
            <a:r>
              <a:rPr dirty="0" sz="2450" spc="-155" b="1">
                <a:latin typeface="Verdana"/>
                <a:cs typeface="Verdana"/>
              </a:rPr>
              <a:t>s</a:t>
            </a:r>
            <a:r>
              <a:rPr dirty="0" sz="2450" spc="-75" b="1">
                <a:latin typeface="Verdana"/>
                <a:cs typeface="Verdana"/>
              </a:rPr>
              <a:t>e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20" b="1">
                <a:latin typeface="Verdana"/>
                <a:cs typeface="Verdana"/>
              </a:rPr>
              <a:t>d</a:t>
            </a:r>
            <a:r>
              <a:rPr dirty="0" sz="2450" spc="-75" b="1">
                <a:latin typeface="Verdana"/>
                <a:cs typeface="Verdana"/>
              </a:rPr>
              <a:t>e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20" b="1">
                <a:latin typeface="Verdana"/>
                <a:cs typeface="Verdana"/>
              </a:rPr>
              <a:t>d</a:t>
            </a:r>
            <a:r>
              <a:rPr dirty="0" sz="2450" spc="-80" b="1">
                <a:latin typeface="Verdana"/>
                <a:cs typeface="Verdana"/>
              </a:rPr>
              <a:t>é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80" b="1">
                <a:latin typeface="Verdana"/>
                <a:cs typeface="Verdana"/>
              </a:rPr>
              <a:t>è</a:t>
            </a:r>
            <a:r>
              <a:rPr dirty="0" sz="2450" spc="-150" b="1">
                <a:latin typeface="Verdana"/>
                <a:cs typeface="Verdana"/>
              </a:rPr>
              <a:t>s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-20" b="1">
                <a:latin typeface="Verdana"/>
                <a:cs typeface="Verdana"/>
              </a:rPr>
              <a:t>p</a:t>
            </a:r>
            <a:r>
              <a:rPr dirty="0" sz="2450" spc="-114" b="1">
                <a:latin typeface="Verdana"/>
                <a:cs typeface="Verdana"/>
              </a:rPr>
              <a:t>a</a:t>
            </a:r>
            <a:r>
              <a:rPr dirty="0" sz="2450" spc="-160" b="1">
                <a:latin typeface="Verdana"/>
                <a:cs typeface="Verdana"/>
              </a:rPr>
              <a:t>r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114" b="1">
                <a:latin typeface="Verdana"/>
                <a:cs typeface="Verdana"/>
              </a:rPr>
              <a:t>a</a:t>
            </a:r>
            <a:r>
              <a:rPr dirty="0" sz="2450" spc="-55" b="1">
                <a:latin typeface="Verdana"/>
                <a:cs typeface="Verdana"/>
              </a:rPr>
              <a:t>n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-160" b="1">
                <a:latin typeface="Verdana"/>
                <a:cs typeface="Verdana"/>
              </a:rPr>
              <a:t>r</a:t>
            </a:r>
            <a:endParaRPr sz="2450">
              <a:latin typeface="Verdana"/>
              <a:cs typeface="Verdana"/>
            </a:endParaRPr>
          </a:p>
          <a:p>
            <a:pPr marL="25400">
              <a:lnSpc>
                <a:spcPct val="100000"/>
              </a:lnSpc>
              <a:spcBef>
                <a:spcPts val="585"/>
              </a:spcBef>
            </a:pPr>
            <a:r>
              <a:rPr dirty="0" sz="2450" spc="60">
                <a:latin typeface="Verdana"/>
                <a:cs typeface="Verdana"/>
              </a:rPr>
              <a:t>4</a:t>
            </a:r>
            <a:r>
              <a:rPr dirty="0" sz="2450" spc="-110">
                <a:latin typeface="Verdana"/>
                <a:cs typeface="Verdana"/>
              </a:rPr>
              <a:t>7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85">
                <a:latin typeface="Verdana"/>
                <a:cs typeface="Verdana"/>
              </a:rPr>
              <a:t>0</a:t>
            </a:r>
            <a:r>
              <a:rPr dirty="0" sz="2450" spc="65">
                <a:latin typeface="Verdana"/>
                <a:cs typeface="Verdana"/>
              </a:rPr>
              <a:t>0</a:t>
            </a:r>
            <a:r>
              <a:rPr dirty="0" sz="2450" spc="70">
                <a:latin typeface="Verdana"/>
                <a:cs typeface="Verdana"/>
              </a:rPr>
              <a:t>0</a:t>
            </a:r>
            <a:r>
              <a:rPr dirty="0" sz="2450" spc="-254">
                <a:latin typeface="Verdana"/>
                <a:cs typeface="Verdana"/>
              </a:rPr>
              <a:t> 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125">
                <a:latin typeface="Verdana"/>
                <a:cs typeface="Verdana"/>
              </a:rPr>
              <a:t>v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140">
                <a:latin typeface="Verdana"/>
                <a:cs typeface="Verdana"/>
              </a:rPr>
              <a:t>x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95">
                <a:latin typeface="Verdana"/>
                <a:cs typeface="Verdana"/>
              </a:rPr>
              <a:t> </a:t>
            </a:r>
            <a:r>
              <a:rPr dirty="0" sz="2450" spc="-290">
                <a:latin typeface="Verdana"/>
                <a:cs typeface="Verdana"/>
              </a:rPr>
              <a:t>/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40">
                <a:latin typeface="Verdana"/>
                <a:cs typeface="Verdana"/>
              </a:rPr>
              <a:t> </a:t>
            </a:r>
            <a:r>
              <a:rPr dirty="0" sz="2450" spc="-675">
                <a:latin typeface="Verdana"/>
                <a:cs typeface="Verdana"/>
              </a:rPr>
              <a:t>1</a:t>
            </a:r>
            <a:r>
              <a:rPr dirty="0" sz="2450" spc="-110">
                <a:latin typeface="Verdana"/>
                <a:cs typeface="Verdana"/>
              </a:rPr>
              <a:t>7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65">
                <a:latin typeface="Verdana"/>
                <a:cs typeface="Verdana"/>
              </a:rPr>
              <a:t>0</a:t>
            </a:r>
            <a:r>
              <a:rPr dirty="0" sz="2450" spc="85">
                <a:latin typeface="Verdana"/>
                <a:cs typeface="Verdana"/>
              </a:rPr>
              <a:t>0</a:t>
            </a:r>
            <a:r>
              <a:rPr dirty="0" sz="2450" spc="70">
                <a:latin typeface="Verdana"/>
                <a:cs typeface="Verdana"/>
              </a:rPr>
              <a:t>0</a:t>
            </a:r>
            <a:r>
              <a:rPr dirty="0" sz="2450" spc="-254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35">
                <a:latin typeface="Verdana"/>
                <a:cs typeface="Verdana"/>
              </a:rPr>
              <a:t>é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15">
                <a:latin typeface="Verdana"/>
                <a:cs typeface="Verdana"/>
              </a:rPr>
              <a:t>è</a:t>
            </a:r>
            <a:r>
              <a:rPr dirty="0" sz="2450" spc="-75">
                <a:latin typeface="Verdana"/>
                <a:cs typeface="Verdana"/>
              </a:rPr>
              <a:t>s</a:t>
            </a:r>
            <a:endParaRPr sz="2450">
              <a:latin typeface="Verdana"/>
              <a:cs typeface="Verdana"/>
            </a:endParaRPr>
          </a:p>
          <a:p>
            <a:pPr marL="25400" marR="346075">
              <a:lnSpc>
                <a:spcPts val="2650"/>
              </a:lnSpc>
              <a:spcBef>
                <a:spcPts val="920"/>
              </a:spcBef>
            </a:pPr>
            <a:r>
              <a:rPr dirty="0" sz="2450" spc="-155">
                <a:latin typeface="Verdana"/>
                <a:cs typeface="Verdana"/>
              </a:rPr>
              <a:t>S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-125">
                <a:latin typeface="Verdana"/>
                <a:cs typeface="Verdana"/>
              </a:rPr>
              <a:t>v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20">
                <a:latin typeface="Verdana"/>
                <a:cs typeface="Verdana"/>
              </a:rPr>
              <a:t>p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120">
                <a:latin typeface="Verdana"/>
                <a:cs typeface="Verdana"/>
              </a:rPr>
              <a:t>d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10">
                <a:latin typeface="Verdana"/>
                <a:cs typeface="Verdana"/>
              </a:rPr>
              <a:t>8</a:t>
            </a:r>
            <a:r>
              <a:rPr dirty="0" sz="2450" spc="85">
                <a:latin typeface="Verdana"/>
                <a:cs typeface="Verdana"/>
              </a:rPr>
              <a:t>0</a:t>
            </a:r>
            <a:r>
              <a:rPr dirty="0" sz="2450" spc="-600">
                <a:latin typeface="Verdana"/>
                <a:cs typeface="Verdana"/>
              </a:rPr>
              <a:t>%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9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à</a:t>
            </a:r>
            <a:r>
              <a:rPr dirty="0" sz="2450" spc="-250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60">
                <a:latin typeface="Verdana"/>
                <a:cs typeface="Verdana"/>
              </a:rPr>
              <a:t>r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-145">
                <a:latin typeface="Verdana"/>
                <a:cs typeface="Verdana"/>
              </a:rPr>
              <a:t>’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15">
                <a:latin typeface="Verdana"/>
                <a:cs typeface="Verdana"/>
              </a:rPr>
              <a:t>e 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40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b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165">
                <a:latin typeface="Verdana"/>
                <a:cs typeface="Verdana"/>
              </a:rPr>
              <a:t>g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0">
                <a:latin typeface="Verdana"/>
                <a:cs typeface="Verdana"/>
              </a:rPr>
              <a:t>pp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40">
                <a:latin typeface="Verdana"/>
                <a:cs typeface="Verdana"/>
              </a:rPr>
              <a:t>l</a:t>
            </a:r>
            <a:r>
              <a:rPr dirty="0" sz="2450" spc="-125">
                <a:latin typeface="Verdana"/>
                <a:cs typeface="Verdana"/>
              </a:rPr>
              <a:t>y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25">
                <a:latin typeface="Verdana"/>
                <a:cs typeface="Verdana"/>
              </a:rPr>
              <a:t>e</a:t>
            </a:r>
            <a:endParaRPr sz="2450">
              <a:latin typeface="Verdana"/>
              <a:cs typeface="Verdana"/>
            </a:endParaRPr>
          </a:p>
          <a:p>
            <a:pPr marL="25400" marR="882015">
              <a:lnSpc>
                <a:spcPts val="2650"/>
              </a:lnSpc>
              <a:spcBef>
                <a:spcPts val="880"/>
              </a:spcBef>
            </a:pPr>
            <a:r>
              <a:rPr dirty="0" sz="2450" spc="-675">
                <a:latin typeface="Verdana"/>
                <a:cs typeface="Verdana"/>
              </a:rPr>
              <a:t>1</a:t>
            </a:r>
            <a:r>
              <a:rPr dirty="0" sz="2450" spc="-280">
                <a:latin typeface="Verdana"/>
                <a:cs typeface="Verdana"/>
              </a:rPr>
              <a:t>/</a:t>
            </a:r>
            <a:r>
              <a:rPr dirty="0" sz="2450" spc="-175">
                <a:latin typeface="Verdana"/>
                <a:cs typeface="Verdana"/>
              </a:rPr>
              <a:t>3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60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5">
                <a:latin typeface="Verdana"/>
                <a:cs typeface="Verdana"/>
              </a:rPr>
              <a:t>g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140">
                <a:latin typeface="Verdana"/>
                <a:cs typeface="Verdana"/>
              </a:rPr>
              <a:t>q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35">
                <a:latin typeface="Verdana"/>
                <a:cs typeface="Verdana"/>
              </a:rPr>
              <a:t>é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à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80">
                <a:latin typeface="Verdana"/>
                <a:cs typeface="Verdana"/>
              </a:rPr>
              <a:t>n  </a:t>
            </a:r>
            <a:r>
              <a:rPr dirty="0" sz="2450" spc="15">
                <a:latin typeface="Verdana"/>
                <a:cs typeface="Verdana"/>
              </a:rPr>
              <a:t>stade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10">
                <a:latin typeface="Verdana"/>
                <a:cs typeface="Verdana"/>
              </a:rPr>
              <a:t>avancé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85"/>
              </a:spcBef>
            </a:pPr>
            <a:r>
              <a:rPr dirty="0" spc="60"/>
              <a:t>P</a:t>
            </a:r>
            <a:r>
              <a:rPr dirty="0" spc="-25"/>
              <a:t>a</a:t>
            </a:r>
            <a:r>
              <a:rPr dirty="0" spc="40"/>
              <a:t>g</a:t>
            </a:r>
            <a:r>
              <a:rPr dirty="0" spc="10"/>
              <a:t>e</a:t>
            </a:r>
            <a:r>
              <a:rPr dirty="0" spc="-70"/>
              <a:t> </a:t>
            </a:r>
            <a:r>
              <a:rPr dirty="0" spc="-95"/>
              <a:t>/</a:t>
            </a:r>
            <a:fld id="{81D60167-4931-47E6-BA6A-407CBD079E47}" type="slidenum">
              <a:rPr dirty="0" spc="20"/>
              <a:t>4</a:t>
            </a:fld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marL="1763395" marR="5080" indent="-1669414">
              <a:lnSpc>
                <a:spcPts val="3479"/>
              </a:lnSpc>
              <a:spcBef>
                <a:spcPts val="540"/>
              </a:spcBef>
            </a:pPr>
            <a:r>
              <a:rPr dirty="0" spc="-80"/>
              <a:t>Données</a:t>
            </a:r>
            <a:r>
              <a:rPr dirty="0" spc="-229"/>
              <a:t> </a:t>
            </a:r>
            <a:r>
              <a:rPr dirty="0" spc="-80"/>
              <a:t>épidémiologiques</a:t>
            </a:r>
            <a:r>
              <a:rPr dirty="0" spc="-229"/>
              <a:t> </a:t>
            </a:r>
            <a:r>
              <a:rPr dirty="0" spc="-150"/>
              <a:t>sur</a:t>
            </a:r>
            <a:r>
              <a:rPr dirty="0" spc="-195"/>
              <a:t> </a:t>
            </a:r>
            <a:r>
              <a:rPr dirty="0" spc="-110"/>
              <a:t>le </a:t>
            </a:r>
            <a:r>
              <a:rPr dirty="0" spc="-1080"/>
              <a:t> </a:t>
            </a:r>
            <a:r>
              <a:rPr dirty="0" spc="-15"/>
              <a:t>d</a:t>
            </a:r>
            <a:r>
              <a:rPr dirty="0" spc="-95"/>
              <a:t>é</a:t>
            </a:r>
            <a:r>
              <a:rPr dirty="0" spc="-15"/>
              <a:t>p</a:t>
            </a:r>
            <a:r>
              <a:rPr dirty="0" spc="-100"/>
              <a:t>i</a:t>
            </a:r>
            <a:r>
              <a:rPr dirty="0" spc="-190"/>
              <a:t>s</a:t>
            </a:r>
            <a:r>
              <a:rPr dirty="0" spc="-75"/>
              <a:t>t</a:t>
            </a:r>
            <a:r>
              <a:rPr dirty="0" spc="-145"/>
              <a:t>a</a:t>
            </a:r>
            <a:r>
              <a:rPr dirty="0" spc="20"/>
              <a:t>g</a:t>
            </a:r>
            <a:r>
              <a:rPr dirty="0" spc="-90"/>
              <a:t>e</a:t>
            </a:r>
            <a:r>
              <a:rPr dirty="0" spc="-229"/>
              <a:t> </a:t>
            </a:r>
            <a:r>
              <a:rPr dirty="0" spc="-15"/>
              <a:t>d</a:t>
            </a:r>
            <a:r>
              <a:rPr dirty="0" spc="-65"/>
              <a:t>u</a:t>
            </a:r>
            <a:r>
              <a:rPr dirty="0" spc="-185"/>
              <a:t> </a:t>
            </a:r>
            <a:r>
              <a:rPr dirty="0" spc="40"/>
              <a:t>CC</a:t>
            </a:r>
            <a:r>
              <a:rPr dirty="0" spc="-135"/>
              <a:t>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8430" y="721953"/>
            <a:ext cx="5542915" cy="1039494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2700" marR="5080">
              <a:lnSpc>
                <a:spcPts val="3779"/>
              </a:lnSpc>
              <a:spcBef>
                <a:spcPts val="580"/>
              </a:spcBef>
            </a:pPr>
            <a:r>
              <a:rPr dirty="0" sz="3500" spc="180" b="0">
                <a:solidFill>
                  <a:srgbClr val="831C5D"/>
                </a:solidFill>
                <a:latin typeface="Georgia"/>
                <a:cs typeface="Georgia"/>
              </a:rPr>
              <a:t>L’histoire </a:t>
            </a:r>
            <a:r>
              <a:rPr dirty="0" sz="3500" spc="225" b="0">
                <a:solidFill>
                  <a:srgbClr val="831C5D"/>
                </a:solidFill>
                <a:latin typeface="Georgia"/>
                <a:cs typeface="Georgia"/>
              </a:rPr>
              <a:t>naturelle </a:t>
            </a:r>
            <a:r>
              <a:rPr dirty="0" sz="3500" spc="195" b="0">
                <a:solidFill>
                  <a:srgbClr val="831C5D"/>
                </a:solidFill>
                <a:latin typeface="Georgia"/>
                <a:cs typeface="Georgia"/>
              </a:rPr>
              <a:t>de </a:t>
            </a:r>
            <a:r>
              <a:rPr dirty="0" sz="3500" spc="190" b="0">
                <a:solidFill>
                  <a:srgbClr val="831C5D"/>
                </a:solidFill>
                <a:latin typeface="Georgia"/>
                <a:cs typeface="Georgia"/>
              </a:rPr>
              <a:t>la </a:t>
            </a:r>
            <a:r>
              <a:rPr dirty="0" sz="3500" spc="-830" b="0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3500" spc="215" b="0">
                <a:solidFill>
                  <a:srgbClr val="831C5D"/>
                </a:solidFill>
                <a:latin typeface="Georgia"/>
                <a:cs typeface="Georgia"/>
              </a:rPr>
              <a:t>maladie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5305" y="4646221"/>
            <a:ext cx="198945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105">
                <a:latin typeface="Trebuchet MS"/>
                <a:cs typeface="Trebuchet MS"/>
              </a:rPr>
              <a:t>*</a:t>
            </a:r>
            <a:r>
              <a:rPr dirty="0" sz="1050" spc="-200">
                <a:latin typeface="Trebuchet MS"/>
                <a:cs typeface="Trebuchet MS"/>
              </a:rPr>
              <a:t>T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-60">
                <a:latin typeface="Trebuchet MS"/>
                <a:cs typeface="Trebuchet MS"/>
              </a:rPr>
              <a:t>x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-105">
                <a:latin typeface="Trebuchet MS"/>
                <a:cs typeface="Trebuchet MS"/>
              </a:rPr>
              <a:t>r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10">
                <a:latin typeface="Trebuchet MS"/>
                <a:cs typeface="Trebuchet MS"/>
              </a:rPr>
              <a:t>o</a:t>
            </a:r>
            <a:r>
              <a:rPr dirty="0" sz="1050" spc="5">
                <a:latin typeface="Trebuchet MS"/>
                <a:cs typeface="Trebuchet MS"/>
              </a:rPr>
              <a:t>n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-35">
                <a:latin typeface="Trebuchet MS"/>
                <a:cs typeface="Trebuchet MS"/>
              </a:rPr>
              <a:t>l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 spc="5">
                <a:latin typeface="Trebuchet MS"/>
                <a:cs typeface="Trebuchet MS"/>
              </a:rPr>
              <a:t>n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305" y="4806208"/>
            <a:ext cx="3147695" cy="1470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5240">
              <a:lnSpc>
                <a:spcPct val="100299"/>
              </a:lnSpc>
              <a:spcBef>
                <a:spcPts val="100"/>
              </a:spcBef>
            </a:pPr>
            <a:r>
              <a:rPr dirty="0" sz="1050" spc="90">
                <a:latin typeface="Trebuchet MS"/>
                <a:cs typeface="Trebuchet MS"/>
              </a:rPr>
              <a:t>**</a:t>
            </a:r>
            <a:r>
              <a:rPr dirty="0" sz="1050" spc="-80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L’adénome</a:t>
            </a:r>
            <a:r>
              <a:rPr dirty="0" sz="1050" spc="-114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est</a:t>
            </a:r>
            <a:r>
              <a:rPr dirty="0" sz="1050" spc="-8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une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-20">
                <a:latin typeface="Trebuchet MS"/>
                <a:cs typeface="Trebuchet MS"/>
              </a:rPr>
              <a:t>tumeur</a:t>
            </a:r>
            <a:r>
              <a:rPr dirty="0" sz="1050" spc="-75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épithéliale</a:t>
            </a:r>
            <a:r>
              <a:rPr dirty="0" sz="1050" spc="-90">
                <a:latin typeface="Trebuchet MS"/>
                <a:cs typeface="Trebuchet MS"/>
              </a:rPr>
              <a:t> </a:t>
            </a:r>
            <a:r>
              <a:rPr dirty="0" sz="1050" spc="-15">
                <a:latin typeface="Trebuchet MS"/>
                <a:cs typeface="Trebuchet MS"/>
              </a:rPr>
              <a:t>bénigne</a:t>
            </a:r>
            <a:r>
              <a:rPr dirty="0" sz="1050" spc="-90">
                <a:latin typeface="Trebuchet MS"/>
                <a:cs typeface="Trebuchet MS"/>
              </a:rPr>
              <a:t> </a:t>
            </a:r>
            <a:r>
              <a:rPr dirty="0" sz="1050" spc="-85">
                <a:latin typeface="Trebuchet MS"/>
                <a:cs typeface="Trebuchet MS"/>
              </a:rPr>
              <a:t>: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50">
                <a:latin typeface="Trebuchet MS"/>
                <a:cs typeface="Trebuchet MS"/>
              </a:rPr>
              <a:t>ses </a:t>
            </a:r>
            <a:r>
              <a:rPr dirty="0" sz="1050" spc="-300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critères </a:t>
            </a:r>
            <a:r>
              <a:rPr dirty="0" sz="1050">
                <a:latin typeface="Trebuchet MS"/>
                <a:cs typeface="Trebuchet MS"/>
              </a:rPr>
              <a:t>morphologiques </a:t>
            </a:r>
            <a:r>
              <a:rPr dirty="0" sz="1050" spc="-55">
                <a:latin typeface="Trebuchet MS"/>
                <a:cs typeface="Trebuchet MS"/>
              </a:rPr>
              <a:t>(taille, </a:t>
            </a:r>
            <a:r>
              <a:rPr dirty="0" sz="1050" spc="5">
                <a:latin typeface="Trebuchet MS"/>
                <a:cs typeface="Trebuchet MS"/>
              </a:rPr>
              <a:t>composante </a:t>
            </a:r>
            <a:r>
              <a:rPr dirty="0" sz="1050" spc="-25">
                <a:latin typeface="Trebuchet MS"/>
                <a:cs typeface="Trebuchet MS"/>
              </a:rPr>
              <a:t>villeuse, </a:t>
            </a:r>
            <a:r>
              <a:rPr dirty="0" sz="1050" spc="-305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degré </a:t>
            </a:r>
            <a:r>
              <a:rPr dirty="0" sz="1050" spc="-15">
                <a:latin typeface="Trebuchet MS"/>
                <a:cs typeface="Trebuchet MS"/>
              </a:rPr>
              <a:t>de </a:t>
            </a:r>
            <a:r>
              <a:rPr dirty="0" sz="1050" spc="-10">
                <a:latin typeface="Trebuchet MS"/>
                <a:cs typeface="Trebuchet MS"/>
              </a:rPr>
              <a:t>dysplasie) </a:t>
            </a:r>
            <a:r>
              <a:rPr dirty="0" sz="1050" spc="-20">
                <a:latin typeface="Trebuchet MS"/>
                <a:cs typeface="Trebuchet MS"/>
              </a:rPr>
              <a:t>influencent </a:t>
            </a:r>
            <a:r>
              <a:rPr dirty="0" sz="1050" spc="-30">
                <a:latin typeface="Trebuchet MS"/>
                <a:cs typeface="Trebuchet MS"/>
              </a:rPr>
              <a:t>le </a:t>
            </a:r>
            <a:r>
              <a:rPr dirty="0" sz="1050" spc="-5">
                <a:latin typeface="Trebuchet MS"/>
                <a:cs typeface="Trebuchet MS"/>
              </a:rPr>
              <a:t>risque </a:t>
            </a:r>
            <a:r>
              <a:rPr dirty="0" sz="1050" spc="-15">
                <a:latin typeface="Trebuchet MS"/>
                <a:cs typeface="Trebuchet MS"/>
              </a:rPr>
              <a:t>de </a:t>
            </a:r>
            <a:r>
              <a:rPr dirty="0" sz="1050" spc="-5">
                <a:latin typeface="Trebuchet MS"/>
                <a:cs typeface="Trebuchet MS"/>
              </a:rPr>
              <a:t>survenue </a:t>
            </a:r>
            <a:r>
              <a:rPr dirty="0" sz="1050" spc="-310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c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20">
                <a:latin typeface="Trebuchet MS"/>
                <a:cs typeface="Trebuchet MS"/>
              </a:rPr>
              <a:t>c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-55">
                <a:latin typeface="Trebuchet MS"/>
                <a:cs typeface="Trebuchet MS"/>
              </a:rPr>
              <a:t>r</a:t>
            </a:r>
            <a:endParaRPr sz="1050">
              <a:latin typeface="Trebuchet MS"/>
              <a:cs typeface="Trebuchet MS"/>
            </a:endParaRPr>
          </a:p>
          <a:p>
            <a:pPr marL="12700" marR="260985">
              <a:lnSpc>
                <a:spcPct val="100000"/>
              </a:lnSpc>
            </a:pPr>
            <a:r>
              <a:rPr dirty="0" sz="1050" spc="85">
                <a:latin typeface="Trebuchet MS"/>
                <a:cs typeface="Trebuchet MS"/>
              </a:rPr>
              <a:t>*</a:t>
            </a:r>
            <a:r>
              <a:rPr dirty="0" sz="1050" spc="95">
                <a:latin typeface="Trebuchet MS"/>
                <a:cs typeface="Trebuchet MS"/>
              </a:rPr>
              <a:t>**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 spc="-90">
                <a:latin typeface="Trebuchet MS"/>
                <a:cs typeface="Trebuchet MS"/>
              </a:rPr>
              <a:t>L</a:t>
            </a:r>
            <a:r>
              <a:rPr dirty="0" sz="1050" spc="-160">
                <a:latin typeface="Trebuchet MS"/>
                <a:cs typeface="Trebuchet MS"/>
              </a:rPr>
              <a:t>’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10">
                <a:latin typeface="Trebuchet MS"/>
                <a:cs typeface="Trebuchet MS"/>
              </a:rPr>
              <a:t>o</a:t>
            </a:r>
            <a:r>
              <a:rPr dirty="0" sz="1050" spc="30">
                <a:latin typeface="Trebuchet MS"/>
                <a:cs typeface="Trebuchet MS"/>
              </a:rPr>
              <a:t>m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125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45">
                <a:latin typeface="Trebuchet MS"/>
                <a:cs typeface="Trebuchet MS"/>
              </a:rPr>
              <a:t>v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20">
                <a:latin typeface="Trebuchet MS"/>
                <a:cs typeface="Trebuchet MS"/>
              </a:rPr>
              <a:t>c</a:t>
            </a:r>
            <a:r>
              <a:rPr dirty="0" sz="1050" spc="-20">
                <a:latin typeface="Trebuchet MS"/>
                <a:cs typeface="Trebuchet MS"/>
              </a:rPr>
              <a:t>é</a:t>
            </a:r>
            <a:r>
              <a:rPr dirty="0" sz="1050" spc="-125">
                <a:latin typeface="Trebuchet MS"/>
                <a:cs typeface="Trebuchet MS"/>
              </a:rPr>
              <a:t> 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75">
                <a:latin typeface="Trebuchet MS"/>
                <a:cs typeface="Trebuchet MS"/>
              </a:rPr>
              <a:t>s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90">
                <a:latin typeface="Trebuchet MS"/>
                <a:cs typeface="Trebuchet MS"/>
              </a:rPr>
              <a:t> 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5">
                <a:latin typeface="Trebuchet MS"/>
                <a:cs typeface="Trebuchet MS"/>
              </a:rPr>
              <a:t>n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10">
                <a:latin typeface="Trebuchet MS"/>
                <a:cs typeface="Trebuchet MS"/>
              </a:rPr>
              <a:t>d</a:t>
            </a:r>
            <a:r>
              <a:rPr dirty="0" sz="1050" spc="-20">
                <a:latin typeface="Trebuchet MS"/>
                <a:cs typeface="Trebuchet MS"/>
              </a:rPr>
              <a:t>é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40">
                <a:latin typeface="Trebuchet MS"/>
                <a:cs typeface="Trebuchet MS"/>
              </a:rPr>
              <a:t>ll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105">
                <a:latin typeface="Trebuchet MS"/>
                <a:cs typeface="Trebuchet MS"/>
              </a:rPr>
              <a:t> </a:t>
            </a:r>
            <a:r>
              <a:rPr dirty="0" sz="1050" spc="5">
                <a:latin typeface="Trebuchet MS"/>
                <a:cs typeface="Trebuchet MS"/>
              </a:rPr>
              <a:t>≥  </a:t>
            </a:r>
            <a:r>
              <a:rPr dirty="0" sz="1050" spc="5">
                <a:latin typeface="Trebuchet MS"/>
                <a:cs typeface="Trebuchet MS"/>
              </a:rPr>
              <a:t>1</a:t>
            </a:r>
            <a:r>
              <a:rPr dirty="0" sz="1050" spc="10">
                <a:latin typeface="Trebuchet MS"/>
                <a:cs typeface="Trebuchet MS"/>
              </a:rPr>
              <a:t>0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25">
                <a:latin typeface="Trebuchet MS"/>
                <a:cs typeface="Trebuchet MS"/>
              </a:rPr>
              <a:t>m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5">
                <a:latin typeface="Trebuchet MS"/>
                <a:cs typeface="Trebuchet MS"/>
              </a:rPr>
              <a:t>n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c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-40">
                <a:latin typeface="Trebuchet MS"/>
                <a:cs typeface="Trebuchet MS"/>
              </a:rPr>
              <a:t>g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-45">
                <a:latin typeface="Trebuchet MS"/>
                <a:cs typeface="Trebuchet MS"/>
              </a:rPr>
              <a:t>v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40">
                <a:latin typeface="Trebuchet MS"/>
                <a:cs typeface="Trebuchet MS"/>
              </a:rPr>
              <a:t>ll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60">
                <a:latin typeface="Trebuchet MS"/>
                <a:cs typeface="Trebuchet MS"/>
              </a:rPr>
              <a:t>x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>
                <a:latin typeface="Trebuchet MS"/>
                <a:cs typeface="Trebuchet MS"/>
              </a:rPr>
              <a:t>p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-60">
                <a:latin typeface="Trebuchet MS"/>
                <a:cs typeface="Trebuchet MS"/>
              </a:rPr>
              <a:t>r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55">
                <a:latin typeface="Trebuchet MS"/>
                <a:cs typeface="Trebuchet MS"/>
              </a:rPr>
              <a:t>r</a:t>
            </a:r>
            <a:r>
              <a:rPr dirty="0" sz="1050" spc="-70">
                <a:latin typeface="Trebuchet MS"/>
                <a:cs typeface="Trebuchet MS"/>
              </a:rPr>
              <a:t> </a:t>
            </a:r>
            <a:r>
              <a:rPr dirty="0" sz="1050" spc="5">
                <a:latin typeface="Trebuchet MS"/>
                <a:cs typeface="Trebuchet MS"/>
              </a:rPr>
              <a:t>à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5">
                <a:latin typeface="Trebuchet MS"/>
                <a:cs typeface="Trebuchet MS"/>
              </a:rPr>
              <a:t>2</a:t>
            </a:r>
            <a:r>
              <a:rPr dirty="0" sz="1050" spc="10">
                <a:latin typeface="Trebuchet MS"/>
                <a:cs typeface="Trebuchet MS"/>
              </a:rPr>
              <a:t>5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240">
                <a:latin typeface="Trebuchet MS"/>
                <a:cs typeface="Trebuchet MS"/>
              </a:rPr>
              <a:t>%</a:t>
            </a:r>
            <a:r>
              <a:rPr dirty="0" sz="1050" spc="-85">
                <a:latin typeface="Trebuchet MS"/>
                <a:cs typeface="Trebuchet MS"/>
              </a:rPr>
              <a:t>,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050" spc="20">
                <a:latin typeface="Trebuchet MS"/>
                <a:cs typeface="Trebuchet MS"/>
              </a:rPr>
              <a:t>ou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avec</a:t>
            </a:r>
            <a:r>
              <a:rPr dirty="0" sz="1050" spc="-12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une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dysplasie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-10">
                <a:latin typeface="Trebuchet MS"/>
                <a:cs typeface="Trebuchet MS"/>
              </a:rPr>
              <a:t>de</a:t>
            </a:r>
            <a:r>
              <a:rPr dirty="0" sz="1050" spc="-85">
                <a:latin typeface="Trebuchet MS"/>
                <a:cs typeface="Trebuchet MS"/>
              </a:rPr>
              <a:t> </a:t>
            </a:r>
            <a:r>
              <a:rPr dirty="0" sz="1050" spc="-15">
                <a:latin typeface="Trebuchet MS"/>
                <a:cs typeface="Trebuchet MS"/>
              </a:rPr>
              <a:t>haut</a:t>
            </a:r>
            <a:r>
              <a:rPr dirty="0" sz="1050" spc="-120">
                <a:latin typeface="Trebuchet MS"/>
                <a:cs typeface="Trebuchet MS"/>
              </a:rPr>
              <a:t> </a:t>
            </a:r>
            <a:r>
              <a:rPr dirty="0" sz="1050" spc="-45">
                <a:latin typeface="Trebuchet MS"/>
                <a:cs typeface="Trebuchet MS"/>
              </a:rPr>
              <a:t>grade,</a:t>
            </a:r>
            <a:r>
              <a:rPr dirty="0" sz="1050" spc="-75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ou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10">
                <a:latin typeface="Trebuchet MS"/>
                <a:cs typeface="Trebuchet MS"/>
              </a:rPr>
              <a:t>un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-5">
                <a:latin typeface="Trebuchet MS"/>
                <a:cs typeface="Trebuchet MS"/>
              </a:rPr>
              <a:t>carcinome</a:t>
            </a:r>
            <a:endParaRPr sz="1050">
              <a:latin typeface="Trebuchet MS"/>
              <a:cs typeface="Trebuchet MS"/>
            </a:endParaRPr>
          </a:p>
          <a:p>
            <a:pPr marL="12700" marR="487680">
              <a:lnSpc>
                <a:spcPct val="100000"/>
              </a:lnSpc>
              <a:spcBef>
                <a:spcPts val="10"/>
              </a:spcBef>
            </a:pP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5">
                <a:latin typeface="Trebuchet MS"/>
                <a:cs typeface="Trebuchet MS"/>
              </a:rPr>
              <a:t>n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-85">
                <a:latin typeface="Trebuchet MS"/>
                <a:cs typeface="Trebuchet MS"/>
              </a:rPr>
              <a:t>.</a:t>
            </a:r>
            <a:r>
              <a:rPr dirty="0" sz="1050" spc="-105">
                <a:latin typeface="Trebuchet MS"/>
                <a:cs typeface="Trebuchet MS"/>
              </a:rPr>
              <a:t> </a:t>
            </a:r>
            <a:r>
              <a:rPr dirty="0" sz="1050" spc="95">
                <a:latin typeface="Trebuchet MS"/>
                <a:cs typeface="Trebuchet MS"/>
              </a:rPr>
              <a:t>C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-60">
                <a:latin typeface="Trebuchet MS"/>
                <a:cs typeface="Trebuchet MS"/>
              </a:rPr>
              <a:t>x</a:t>
            </a:r>
            <a:r>
              <a:rPr dirty="0" sz="1050" spc="-100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q</a:t>
            </a:r>
            <a:r>
              <a:rPr dirty="0" sz="1050" spc="15">
                <a:latin typeface="Trebuchet MS"/>
                <a:cs typeface="Trebuchet MS"/>
              </a:rPr>
              <a:t>u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95">
                <a:latin typeface="Trebuchet MS"/>
                <a:cs typeface="Trebuchet MS"/>
              </a:rPr>
              <a:t> 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-105">
                <a:latin typeface="Trebuchet MS"/>
                <a:cs typeface="Trebuchet MS"/>
              </a:rPr>
              <a:t>r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75">
                <a:latin typeface="Trebuchet MS"/>
                <a:cs typeface="Trebuchet MS"/>
              </a:rPr>
              <a:t>f</a:t>
            </a:r>
            <a:r>
              <a:rPr dirty="0" sz="1050" spc="10">
                <a:latin typeface="Trebuchet MS"/>
                <a:cs typeface="Trebuchet MS"/>
              </a:rPr>
              <a:t>o</a:t>
            </a:r>
            <a:r>
              <a:rPr dirty="0" sz="1050" spc="-60">
                <a:latin typeface="Trebuchet MS"/>
                <a:cs typeface="Trebuchet MS"/>
              </a:rPr>
              <a:t>r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110">
                <a:latin typeface="Trebuchet MS"/>
                <a:cs typeface="Trebuchet MS"/>
              </a:rPr>
              <a:t> </a:t>
            </a:r>
            <a:r>
              <a:rPr dirty="0" sz="1050" spc="75">
                <a:latin typeface="Trebuchet MS"/>
                <a:cs typeface="Trebuchet MS"/>
              </a:rPr>
              <a:t>s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-75">
                <a:latin typeface="Trebuchet MS"/>
                <a:cs typeface="Trebuchet MS"/>
              </a:rPr>
              <a:t>t</a:t>
            </a:r>
            <a:r>
              <a:rPr dirty="0" sz="1050" spc="-120">
                <a:latin typeface="Trebuchet MS"/>
                <a:cs typeface="Trebuchet MS"/>
              </a:rPr>
              <a:t> 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pp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-40">
                <a:latin typeface="Trebuchet MS"/>
                <a:cs typeface="Trebuchet MS"/>
              </a:rPr>
              <a:t>l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70">
                <a:latin typeface="Trebuchet MS"/>
                <a:cs typeface="Trebuchet MS"/>
              </a:rPr>
              <a:t>s  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>
                <a:latin typeface="Trebuchet MS"/>
                <a:cs typeface="Trebuchet MS"/>
              </a:rPr>
              <a:t>d</a:t>
            </a:r>
            <a:r>
              <a:rPr dirty="0" sz="1050" spc="-30">
                <a:latin typeface="Trebuchet MS"/>
                <a:cs typeface="Trebuchet MS"/>
              </a:rPr>
              <a:t>é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10">
                <a:latin typeface="Trebuchet MS"/>
                <a:cs typeface="Trebuchet MS"/>
              </a:rPr>
              <a:t>c</a:t>
            </a:r>
            <a:r>
              <a:rPr dirty="0" sz="1050">
                <a:latin typeface="Trebuchet MS"/>
                <a:cs typeface="Trebuchet MS"/>
              </a:rPr>
              <a:t>a</a:t>
            </a:r>
            <a:r>
              <a:rPr dirty="0" sz="1050" spc="-75">
                <a:latin typeface="Trebuchet MS"/>
                <a:cs typeface="Trebuchet MS"/>
              </a:rPr>
              <a:t>r</a:t>
            </a:r>
            <a:r>
              <a:rPr dirty="0" sz="1050" spc="20">
                <a:latin typeface="Trebuchet MS"/>
                <a:cs typeface="Trebuchet MS"/>
              </a:rPr>
              <a:t>c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10">
                <a:latin typeface="Trebuchet MS"/>
                <a:cs typeface="Trebuchet MS"/>
              </a:rPr>
              <a:t>n</a:t>
            </a:r>
            <a:r>
              <a:rPr dirty="0" sz="1050" spc="20">
                <a:latin typeface="Trebuchet MS"/>
                <a:cs typeface="Trebuchet MS"/>
              </a:rPr>
              <a:t>o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30">
                <a:latin typeface="Trebuchet MS"/>
                <a:cs typeface="Trebuchet MS"/>
              </a:rPr>
              <a:t>e</a:t>
            </a:r>
            <a:r>
              <a:rPr dirty="0" sz="1050" spc="85">
                <a:latin typeface="Trebuchet MS"/>
                <a:cs typeface="Trebuchet MS"/>
              </a:rPr>
              <a:t>s</a:t>
            </a:r>
            <a:r>
              <a:rPr dirty="0" sz="1050" spc="-125">
                <a:latin typeface="Trebuchet MS"/>
                <a:cs typeface="Trebuchet MS"/>
              </a:rPr>
              <a:t> </a:t>
            </a:r>
            <a:r>
              <a:rPr dirty="0" sz="1050" spc="-75">
                <a:latin typeface="Trebuchet MS"/>
                <a:cs typeface="Trebuchet MS"/>
              </a:rPr>
              <a:t>(</a:t>
            </a:r>
            <a:r>
              <a:rPr dirty="0" sz="1050" spc="-80">
                <a:latin typeface="Trebuchet MS"/>
                <a:cs typeface="Trebuchet MS"/>
              </a:rPr>
              <a:t>t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5">
                <a:latin typeface="Trebuchet MS"/>
                <a:cs typeface="Trebuchet MS"/>
              </a:rPr>
              <a:t>u</a:t>
            </a:r>
            <a:r>
              <a:rPr dirty="0" sz="1050" spc="-55">
                <a:latin typeface="Trebuchet MS"/>
                <a:cs typeface="Trebuchet MS"/>
              </a:rPr>
              <a:t>r</a:t>
            </a:r>
            <a:r>
              <a:rPr dirty="0" sz="1050" spc="-80">
                <a:latin typeface="Trebuchet MS"/>
                <a:cs typeface="Trebuchet MS"/>
              </a:rPr>
              <a:t> </a:t>
            </a:r>
            <a:r>
              <a:rPr dirty="0" sz="1050" spc="20">
                <a:latin typeface="Trebuchet MS"/>
                <a:cs typeface="Trebuchet MS"/>
              </a:rPr>
              <a:t>m</a:t>
            </a:r>
            <a:r>
              <a:rPr dirty="0" sz="1050" spc="10">
                <a:latin typeface="Trebuchet MS"/>
                <a:cs typeface="Trebuchet MS"/>
              </a:rPr>
              <a:t>a</a:t>
            </a:r>
            <a:r>
              <a:rPr dirty="0" sz="1050" spc="-40">
                <a:latin typeface="Trebuchet MS"/>
                <a:cs typeface="Trebuchet MS"/>
              </a:rPr>
              <a:t>l</a:t>
            </a:r>
            <a:r>
              <a:rPr dirty="0" sz="1050" spc="-50">
                <a:latin typeface="Trebuchet MS"/>
                <a:cs typeface="Trebuchet MS"/>
              </a:rPr>
              <a:t>i</a:t>
            </a:r>
            <a:r>
              <a:rPr dirty="0" sz="1050" spc="-15">
                <a:latin typeface="Trebuchet MS"/>
                <a:cs typeface="Trebuchet MS"/>
              </a:rPr>
              <a:t>g</a:t>
            </a:r>
            <a:r>
              <a:rPr dirty="0" sz="1050">
                <a:latin typeface="Trebuchet MS"/>
                <a:cs typeface="Trebuchet MS"/>
              </a:rPr>
              <a:t>n</a:t>
            </a:r>
            <a:r>
              <a:rPr dirty="0" sz="1050" spc="-20">
                <a:latin typeface="Trebuchet MS"/>
                <a:cs typeface="Trebuchet MS"/>
              </a:rPr>
              <a:t>e</a:t>
            </a:r>
            <a:r>
              <a:rPr dirty="0" sz="1050" spc="-80">
                <a:latin typeface="Trebuchet MS"/>
                <a:cs typeface="Trebuchet MS"/>
              </a:rPr>
              <a:t>)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72055" y="2987039"/>
            <a:ext cx="1416050" cy="586740"/>
          </a:xfrm>
          <a:custGeom>
            <a:avLst/>
            <a:gdLst/>
            <a:ahLst/>
            <a:cxnLst/>
            <a:rect l="l" t="t" r="r" b="b"/>
            <a:pathLst>
              <a:path w="1416050" h="586739">
                <a:moveTo>
                  <a:pt x="1318259" y="586740"/>
                </a:moveTo>
                <a:lnTo>
                  <a:pt x="97536" y="586740"/>
                </a:lnTo>
                <a:lnTo>
                  <a:pt x="59793" y="578977"/>
                </a:lnTo>
                <a:lnTo>
                  <a:pt x="28765" y="557784"/>
                </a:lnTo>
                <a:lnTo>
                  <a:pt x="7739" y="526303"/>
                </a:lnTo>
                <a:lnTo>
                  <a:pt x="0" y="487679"/>
                </a:lnTo>
                <a:lnTo>
                  <a:pt x="0" y="97536"/>
                </a:lnTo>
                <a:lnTo>
                  <a:pt x="7739" y="59793"/>
                </a:lnTo>
                <a:lnTo>
                  <a:pt x="28765" y="28765"/>
                </a:lnTo>
                <a:lnTo>
                  <a:pt x="59793" y="7739"/>
                </a:lnTo>
                <a:lnTo>
                  <a:pt x="97536" y="0"/>
                </a:lnTo>
                <a:lnTo>
                  <a:pt x="1318259" y="0"/>
                </a:lnTo>
                <a:lnTo>
                  <a:pt x="1356645" y="7739"/>
                </a:lnTo>
                <a:lnTo>
                  <a:pt x="1387602" y="28765"/>
                </a:lnTo>
                <a:lnTo>
                  <a:pt x="1408271" y="59793"/>
                </a:lnTo>
                <a:lnTo>
                  <a:pt x="1415795" y="97536"/>
                </a:lnTo>
                <a:lnTo>
                  <a:pt x="1415795" y="487679"/>
                </a:lnTo>
                <a:lnTo>
                  <a:pt x="1408271" y="526303"/>
                </a:lnTo>
                <a:lnTo>
                  <a:pt x="1387602" y="557784"/>
                </a:lnTo>
                <a:lnTo>
                  <a:pt x="1356645" y="578977"/>
                </a:lnTo>
                <a:lnTo>
                  <a:pt x="1318259" y="586740"/>
                </a:lnTo>
                <a:close/>
              </a:path>
            </a:pathLst>
          </a:custGeom>
          <a:solidFill>
            <a:srgbClr val="3D5E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61120" y="2974379"/>
            <a:ext cx="835025" cy="5873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1270">
              <a:lnSpc>
                <a:spcPct val="102499"/>
              </a:lnSpc>
              <a:spcBef>
                <a:spcPts val="85"/>
              </a:spcBef>
            </a:pPr>
            <a:r>
              <a:rPr dirty="0" sz="1200" spc="25" b="1">
                <a:solidFill>
                  <a:srgbClr val="FFFFFF"/>
                </a:solidFill>
                <a:latin typeface="Trebuchet MS"/>
                <a:cs typeface="Trebuchet MS"/>
              </a:rPr>
              <a:t>Muqueuse </a:t>
            </a:r>
            <a:r>
              <a:rPr dirty="0" sz="1200" spc="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200" spc="-8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200" spc="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e  </a:t>
            </a:r>
            <a:r>
              <a:rPr dirty="0" sz="1200" spc="5" b="1">
                <a:solidFill>
                  <a:srgbClr val="FFFFFF"/>
                </a:solidFill>
                <a:latin typeface="Trebuchet MS"/>
                <a:cs typeface="Trebuchet MS"/>
              </a:rPr>
              <a:t>normale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1940" y="2987039"/>
            <a:ext cx="952500" cy="586740"/>
          </a:xfrm>
          <a:custGeom>
            <a:avLst/>
            <a:gdLst/>
            <a:ahLst/>
            <a:cxnLst/>
            <a:rect l="l" t="t" r="r" b="b"/>
            <a:pathLst>
              <a:path w="952500" h="586739">
                <a:moveTo>
                  <a:pt x="854964" y="586740"/>
                </a:moveTo>
                <a:lnTo>
                  <a:pt x="97536" y="586740"/>
                </a:lnTo>
                <a:lnTo>
                  <a:pt x="59150" y="578977"/>
                </a:lnTo>
                <a:lnTo>
                  <a:pt x="28194" y="557784"/>
                </a:lnTo>
                <a:lnTo>
                  <a:pt x="7524" y="526303"/>
                </a:lnTo>
                <a:lnTo>
                  <a:pt x="0" y="487679"/>
                </a:lnTo>
                <a:lnTo>
                  <a:pt x="0" y="97536"/>
                </a:lnTo>
                <a:lnTo>
                  <a:pt x="7524" y="59793"/>
                </a:lnTo>
                <a:lnTo>
                  <a:pt x="28194" y="28765"/>
                </a:lnTo>
                <a:lnTo>
                  <a:pt x="59150" y="7739"/>
                </a:lnTo>
                <a:lnTo>
                  <a:pt x="97536" y="0"/>
                </a:lnTo>
                <a:lnTo>
                  <a:pt x="854964" y="0"/>
                </a:lnTo>
                <a:lnTo>
                  <a:pt x="893349" y="7739"/>
                </a:lnTo>
                <a:lnTo>
                  <a:pt x="924305" y="28765"/>
                </a:lnTo>
                <a:lnTo>
                  <a:pt x="944975" y="59793"/>
                </a:lnTo>
                <a:lnTo>
                  <a:pt x="952500" y="97536"/>
                </a:lnTo>
                <a:lnTo>
                  <a:pt x="952500" y="487679"/>
                </a:lnTo>
                <a:lnTo>
                  <a:pt x="944975" y="526303"/>
                </a:lnTo>
                <a:lnTo>
                  <a:pt x="924305" y="557784"/>
                </a:lnTo>
                <a:lnTo>
                  <a:pt x="893349" y="578977"/>
                </a:lnTo>
                <a:lnTo>
                  <a:pt x="854964" y="586740"/>
                </a:lnTo>
                <a:close/>
              </a:path>
            </a:pathLst>
          </a:custGeom>
          <a:solidFill>
            <a:srgbClr val="3D5E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214934" y="3067360"/>
            <a:ext cx="702945" cy="39941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200" spc="5" b="1">
                <a:solidFill>
                  <a:srgbClr val="FFFFFF"/>
                </a:solidFill>
                <a:latin typeface="Trebuchet MS"/>
                <a:cs typeface="Trebuchet MS"/>
              </a:rPr>
              <a:t>Adénome</a:t>
            </a:r>
            <a:endParaRPr sz="1200">
              <a:latin typeface="Trebuchet MS"/>
              <a:cs typeface="Trebuchet MS"/>
            </a:endParaRPr>
          </a:p>
          <a:p>
            <a:pPr algn="ctr" marL="1270">
              <a:lnSpc>
                <a:spcPct val="100000"/>
              </a:lnSpc>
              <a:spcBef>
                <a:spcPts val="35"/>
              </a:spcBef>
            </a:pPr>
            <a:r>
              <a:rPr dirty="0" sz="1200" spc="40" b="1">
                <a:solidFill>
                  <a:srgbClr val="FFFFFF"/>
                </a:solidFill>
                <a:latin typeface="Trebuchet MS"/>
                <a:cs typeface="Trebuchet MS"/>
              </a:rPr>
              <a:t>**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41847" y="2985516"/>
            <a:ext cx="1088390" cy="588645"/>
          </a:xfrm>
          <a:custGeom>
            <a:avLst/>
            <a:gdLst/>
            <a:ahLst/>
            <a:cxnLst/>
            <a:rect l="l" t="t" r="r" b="b"/>
            <a:pathLst>
              <a:path w="1088390" h="588645">
                <a:moveTo>
                  <a:pt x="990600" y="588264"/>
                </a:moveTo>
                <a:lnTo>
                  <a:pt x="97536" y="588264"/>
                </a:lnTo>
                <a:lnTo>
                  <a:pt x="59150" y="580501"/>
                </a:lnTo>
                <a:lnTo>
                  <a:pt x="28194" y="559308"/>
                </a:lnTo>
                <a:lnTo>
                  <a:pt x="7524" y="527827"/>
                </a:lnTo>
                <a:lnTo>
                  <a:pt x="0" y="489203"/>
                </a:lnTo>
                <a:lnTo>
                  <a:pt x="0" y="97536"/>
                </a:lnTo>
                <a:lnTo>
                  <a:pt x="7524" y="59793"/>
                </a:lnTo>
                <a:lnTo>
                  <a:pt x="28194" y="28765"/>
                </a:lnTo>
                <a:lnTo>
                  <a:pt x="59150" y="7739"/>
                </a:lnTo>
                <a:lnTo>
                  <a:pt x="97536" y="0"/>
                </a:lnTo>
                <a:lnTo>
                  <a:pt x="990600" y="0"/>
                </a:lnTo>
                <a:lnTo>
                  <a:pt x="1028985" y="7739"/>
                </a:lnTo>
                <a:lnTo>
                  <a:pt x="1059941" y="28765"/>
                </a:lnTo>
                <a:lnTo>
                  <a:pt x="1080611" y="59793"/>
                </a:lnTo>
                <a:lnTo>
                  <a:pt x="1088135" y="97536"/>
                </a:lnTo>
                <a:lnTo>
                  <a:pt x="1088135" y="489203"/>
                </a:lnTo>
                <a:lnTo>
                  <a:pt x="1080611" y="527827"/>
                </a:lnTo>
                <a:lnTo>
                  <a:pt x="1059941" y="559308"/>
                </a:lnTo>
                <a:lnTo>
                  <a:pt x="1028985" y="580501"/>
                </a:lnTo>
                <a:lnTo>
                  <a:pt x="990600" y="588264"/>
                </a:lnTo>
                <a:close/>
              </a:path>
            </a:pathLst>
          </a:custGeom>
          <a:solidFill>
            <a:srgbClr val="3D5E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769434" y="2972861"/>
            <a:ext cx="831850" cy="58737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1270">
              <a:lnSpc>
                <a:spcPct val="102499"/>
              </a:lnSpc>
              <a:spcBef>
                <a:spcPts val="85"/>
              </a:spcBef>
            </a:pPr>
            <a:r>
              <a:rPr dirty="0" sz="1200" spc="5" b="1">
                <a:solidFill>
                  <a:srgbClr val="FFFFFF"/>
                </a:solidFill>
                <a:latin typeface="Trebuchet MS"/>
                <a:cs typeface="Trebuchet MS"/>
              </a:rPr>
              <a:t>Adénome </a:t>
            </a: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1200" spc="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é</a:t>
            </a:r>
            <a:r>
              <a:rPr dirty="0" sz="1200" spc="-80" b="1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-95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40" b="1">
                <a:solidFill>
                  <a:srgbClr val="FFFFFF"/>
                </a:solidFill>
                <a:latin typeface="Trebuchet MS"/>
                <a:cs typeface="Trebuchet MS"/>
              </a:rPr>
              <a:t>*</a:t>
            </a:r>
            <a:endParaRPr sz="1200">
              <a:latin typeface="Trebuchet MS"/>
              <a:cs typeface="Trebuchet MS"/>
            </a:endParaRPr>
          </a:p>
          <a:p>
            <a:pPr algn="ctr" marL="635">
              <a:lnSpc>
                <a:spcPct val="100000"/>
              </a:lnSpc>
              <a:spcBef>
                <a:spcPts val="40"/>
              </a:spcBef>
            </a:pP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**)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86244" y="2985515"/>
            <a:ext cx="1082040" cy="577850"/>
          </a:xfrm>
          <a:custGeom>
            <a:avLst/>
            <a:gdLst/>
            <a:ahLst/>
            <a:cxnLst/>
            <a:rect l="l" t="t" r="r" b="b"/>
            <a:pathLst>
              <a:path w="1082040" h="577850">
                <a:moveTo>
                  <a:pt x="986027" y="577596"/>
                </a:moveTo>
                <a:lnTo>
                  <a:pt x="97536" y="577596"/>
                </a:lnTo>
                <a:lnTo>
                  <a:pt x="59793" y="570095"/>
                </a:lnTo>
                <a:lnTo>
                  <a:pt x="28765" y="549592"/>
                </a:lnTo>
                <a:lnTo>
                  <a:pt x="7739" y="519088"/>
                </a:lnTo>
                <a:lnTo>
                  <a:pt x="0" y="481584"/>
                </a:lnTo>
                <a:lnTo>
                  <a:pt x="0" y="96012"/>
                </a:lnTo>
                <a:lnTo>
                  <a:pt x="7739" y="58507"/>
                </a:lnTo>
                <a:lnTo>
                  <a:pt x="28765" y="28003"/>
                </a:lnTo>
                <a:lnTo>
                  <a:pt x="59793" y="7500"/>
                </a:lnTo>
                <a:lnTo>
                  <a:pt x="97536" y="0"/>
                </a:lnTo>
                <a:lnTo>
                  <a:pt x="986027" y="0"/>
                </a:lnTo>
                <a:lnTo>
                  <a:pt x="1023532" y="7500"/>
                </a:lnTo>
                <a:lnTo>
                  <a:pt x="1054036" y="28003"/>
                </a:lnTo>
                <a:lnTo>
                  <a:pt x="1074539" y="58507"/>
                </a:lnTo>
                <a:lnTo>
                  <a:pt x="1082039" y="96012"/>
                </a:lnTo>
                <a:lnTo>
                  <a:pt x="1082039" y="481584"/>
                </a:lnTo>
                <a:lnTo>
                  <a:pt x="1074539" y="519088"/>
                </a:lnTo>
                <a:lnTo>
                  <a:pt x="1054036" y="549592"/>
                </a:lnTo>
                <a:lnTo>
                  <a:pt x="1023532" y="570095"/>
                </a:lnTo>
                <a:lnTo>
                  <a:pt x="986027" y="577596"/>
                </a:lnTo>
                <a:close/>
              </a:path>
            </a:pathLst>
          </a:custGeom>
          <a:solidFill>
            <a:srgbClr val="3D5E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451867" y="3062730"/>
            <a:ext cx="748030" cy="39941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103505">
              <a:lnSpc>
                <a:spcPct val="102499"/>
              </a:lnSpc>
              <a:spcBef>
                <a:spcPts val="85"/>
              </a:spcBef>
            </a:pPr>
            <a:r>
              <a:rPr dirty="0" sz="1200" spc="20" b="1">
                <a:solidFill>
                  <a:srgbClr val="FFFFFF"/>
                </a:solidFill>
                <a:latin typeface="Trebuchet MS"/>
                <a:cs typeface="Trebuchet MS"/>
              </a:rPr>
              <a:t>Cancer </a:t>
            </a:r>
            <a:r>
              <a:rPr dirty="0" sz="1200" spc="2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1200" spc="-80" b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200" spc="30" b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1200" spc="5" b="1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7856" y="2969788"/>
            <a:ext cx="36322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40" b="1">
                <a:latin typeface="Trebuchet MS"/>
                <a:cs typeface="Trebuchet MS"/>
              </a:rPr>
              <a:t>1</a:t>
            </a:r>
            <a:r>
              <a:rPr dirty="0" sz="900" spc="-55" b="1">
                <a:latin typeface="Trebuchet MS"/>
                <a:cs typeface="Trebuchet MS"/>
              </a:rPr>
              <a:t>,</a:t>
            </a:r>
            <a:r>
              <a:rPr dirty="0" sz="900" spc="-35" b="1">
                <a:latin typeface="Trebuchet MS"/>
                <a:cs typeface="Trebuchet MS"/>
              </a:rPr>
              <a:t>6</a:t>
            </a:r>
            <a:r>
              <a:rPr dirty="0" sz="900" spc="-85" b="1">
                <a:latin typeface="Trebuchet MS"/>
                <a:cs typeface="Trebuchet MS"/>
              </a:rPr>
              <a:t> </a:t>
            </a:r>
            <a:r>
              <a:rPr dirty="0" sz="900" spc="165" b="1">
                <a:latin typeface="Trebuchet MS"/>
                <a:cs typeface="Trebuchet MS"/>
              </a:rPr>
              <a:t>%</a:t>
            </a:r>
            <a:r>
              <a:rPr dirty="0" sz="900" spc="30" b="1">
                <a:latin typeface="Trebuchet MS"/>
                <a:cs typeface="Trebuchet MS"/>
              </a:rPr>
              <a:t>*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57827" y="2706624"/>
            <a:ext cx="3906520" cy="201295"/>
          </a:xfrm>
          <a:custGeom>
            <a:avLst/>
            <a:gdLst/>
            <a:ahLst/>
            <a:cxnLst/>
            <a:rect l="l" t="t" r="r" b="b"/>
            <a:pathLst>
              <a:path w="3906520" h="201294">
                <a:moveTo>
                  <a:pt x="3805427" y="201167"/>
                </a:moveTo>
                <a:lnTo>
                  <a:pt x="3805427" y="150875"/>
                </a:lnTo>
                <a:lnTo>
                  <a:pt x="0" y="150875"/>
                </a:lnTo>
                <a:lnTo>
                  <a:pt x="0" y="50291"/>
                </a:lnTo>
                <a:lnTo>
                  <a:pt x="3805427" y="50291"/>
                </a:lnTo>
                <a:lnTo>
                  <a:pt x="3805427" y="0"/>
                </a:lnTo>
                <a:lnTo>
                  <a:pt x="3906011" y="100583"/>
                </a:lnTo>
                <a:lnTo>
                  <a:pt x="3805427" y="201167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58280" y="1676486"/>
            <a:ext cx="5593080" cy="1043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4160" marR="5080" indent="-251460">
              <a:lnSpc>
                <a:spcPct val="157500"/>
              </a:lnSpc>
              <a:spcBef>
                <a:spcPts val="95"/>
              </a:spcBef>
            </a:pPr>
            <a:r>
              <a:rPr dirty="0" sz="1200" spc="-155" b="1">
                <a:latin typeface="Tahoma"/>
                <a:cs typeface="Tahoma"/>
              </a:rPr>
              <a:t>1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40" b="1">
                <a:latin typeface="Tahoma"/>
                <a:cs typeface="Tahoma"/>
              </a:rPr>
              <a:t>personne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00" spc="45" b="1">
                <a:latin typeface="Tahoma"/>
                <a:cs typeface="Tahoma"/>
              </a:rPr>
              <a:t>sur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55" b="1">
                <a:latin typeface="Tahoma"/>
                <a:cs typeface="Tahoma"/>
              </a:rPr>
              <a:t>20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50" b="1">
                <a:latin typeface="Tahoma"/>
                <a:cs typeface="Tahoma"/>
              </a:rPr>
              <a:t>à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35" b="1">
                <a:latin typeface="Tahoma"/>
                <a:cs typeface="Tahoma"/>
              </a:rPr>
              <a:t>30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20" b="1">
                <a:latin typeface="Tahoma"/>
                <a:cs typeface="Tahoma"/>
              </a:rPr>
              <a:t>va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développer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60" b="1">
                <a:latin typeface="Tahoma"/>
                <a:cs typeface="Tahoma"/>
              </a:rPr>
              <a:t>un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60" b="1">
                <a:latin typeface="Tahoma"/>
                <a:cs typeface="Tahoma"/>
              </a:rPr>
              <a:t>cancer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45" b="1">
                <a:latin typeface="Tahoma"/>
                <a:cs typeface="Tahoma"/>
              </a:rPr>
              <a:t>colorectal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dans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10" b="1">
                <a:latin typeface="Tahoma"/>
                <a:cs typeface="Tahoma"/>
              </a:rPr>
              <a:t>sa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vie </a:t>
            </a:r>
            <a:r>
              <a:rPr dirty="0" sz="1200" spc="-340" b="1">
                <a:latin typeface="Tahoma"/>
                <a:cs typeface="Tahoma"/>
              </a:rPr>
              <a:t> </a:t>
            </a:r>
            <a:r>
              <a:rPr dirty="0" sz="1200" spc="90" b="1">
                <a:latin typeface="Tahoma"/>
                <a:cs typeface="Tahoma"/>
              </a:rPr>
              <a:t>Le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120" b="1">
                <a:latin typeface="Tahoma"/>
                <a:cs typeface="Tahoma"/>
              </a:rPr>
              <a:t>CCR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40" b="1">
                <a:latin typeface="Tahoma"/>
                <a:cs typeface="Tahoma"/>
              </a:rPr>
              <a:t>touche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4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340" b="1">
                <a:latin typeface="Tahoma"/>
                <a:cs typeface="Tahoma"/>
              </a:rPr>
              <a:t>%</a:t>
            </a:r>
            <a:r>
              <a:rPr dirty="0" sz="1200" spc="-335" b="1">
                <a:latin typeface="Tahoma"/>
                <a:cs typeface="Tahoma"/>
              </a:rPr>
              <a:t> </a:t>
            </a:r>
            <a:r>
              <a:rPr dirty="0" sz="1200" spc="5" b="1">
                <a:latin typeface="Tahoma"/>
                <a:cs typeface="Tahoma"/>
              </a:rPr>
              <a:t>des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40" b="1">
                <a:latin typeface="Tahoma"/>
                <a:cs typeface="Tahoma"/>
              </a:rPr>
              <a:t>hommes</a:t>
            </a:r>
            <a:r>
              <a:rPr dirty="0" sz="1200" spc="-20" b="1">
                <a:latin typeface="Tahoma"/>
                <a:cs typeface="Tahoma"/>
              </a:rPr>
              <a:t> </a:t>
            </a:r>
            <a:r>
              <a:rPr dirty="0" sz="1200" spc="30" b="1">
                <a:latin typeface="Tahoma"/>
                <a:cs typeface="Tahoma"/>
              </a:rPr>
              <a:t>et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25" b="1">
                <a:latin typeface="Tahoma"/>
                <a:cs typeface="Tahoma"/>
              </a:rPr>
              <a:t>2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340" b="1">
                <a:latin typeface="Tahoma"/>
                <a:cs typeface="Tahoma"/>
              </a:rPr>
              <a:t>%</a:t>
            </a:r>
            <a:r>
              <a:rPr dirty="0" sz="1200" spc="-335" b="1">
                <a:latin typeface="Tahoma"/>
                <a:cs typeface="Tahoma"/>
              </a:rPr>
              <a:t> </a:t>
            </a:r>
            <a:r>
              <a:rPr dirty="0" sz="1200" spc="5" b="1">
                <a:latin typeface="Tahoma"/>
                <a:cs typeface="Tahoma"/>
              </a:rPr>
              <a:t>des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35" b="1">
                <a:latin typeface="Tahoma"/>
                <a:cs typeface="Tahoma"/>
              </a:rPr>
              <a:t>femmes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5" b="1">
                <a:latin typeface="Tahoma"/>
                <a:cs typeface="Tahoma"/>
              </a:rPr>
              <a:t>(vie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35" b="1">
                <a:latin typeface="Tahoma"/>
                <a:cs typeface="Tahoma"/>
              </a:rPr>
              <a:t>entière)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ahoma"/>
              <a:cs typeface="Tahoma"/>
            </a:endParaRPr>
          </a:p>
          <a:p>
            <a:pPr algn="ctr" marL="989965">
              <a:lnSpc>
                <a:spcPct val="100000"/>
              </a:lnSpc>
            </a:pPr>
            <a:r>
              <a:rPr dirty="0" sz="1050" spc="-60" b="1">
                <a:latin typeface="Trebuchet MS"/>
                <a:cs typeface="Trebuchet MS"/>
              </a:rPr>
              <a:t>1</a:t>
            </a:r>
            <a:r>
              <a:rPr dirty="0" sz="1050" spc="-55" b="1">
                <a:latin typeface="Trebuchet MS"/>
                <a:cs typeface="Trebuchet MS"/>
              </a:rPr>
              <a:t>0</a:t>
            </a:r>
            <a:r>
              <a:rPr dirty="0" sz="1050" spc="-110" b="1">
                <a:latin typeface="Trebuchet MS"/>
                <a:cs typeface="Trebuchet MS"/>
              </a:rPr>
              <a:t> </a:t>
            </a:r>
            <a:r>
              <a:rPr dirty="0" sz="1050" spc="25" b="1">
                <a:latin typeface="Trebuchet MS"/>
                <a:cs typeface="Trebuchet MS"/>
              </a:rPr>
              <a:t>a</a:t>
            </a:r>
            <a:r>
              <a:rPr dirty="0" sz="1050" spc="-10" b="1">
                <a:latin typeface="Trebuchet MS"/>
                <a:cs typeface="Trebuchet MS"/>
              </a:rPr>
              <a:t>n</a:t>
            </a:r>
            <a:r>
              <a:rPr dirty="0" sz="1050" spc="90" b="1">
                <a:latin typeface="Trebuchet MS"/>
                <a:cs typeface="Trebuchet MS"/>
              </a:rPr>
              <a:t>s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7764" y="3643884"/>
            <a:ext cx="742187" cy="58673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196" y="3643884"/>
            <a:ext cx="835151" cy="61264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47900" y="3643884"/>
            <a:ext cx="822959" cy="6035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50252" y="3643884"/>
            <a:ext cx="787908" cy="579119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3528059" y="3191256"/>
            <a:ext cx="394970" cy="178435"/>
          </a:xfrm>
          <a:custGeom>
            <a:avLst/>
            <a:gdLst/>
            <a:ahLst/>
            <a:cxnLst/>
            <a:rect l="l" t="t" r="r" b="b"/>
            <a:pathLst>
              <a:path w="394970" h="178435">
                <a:moveTo>
                  <a:pt x="306324" y="178308"/>
                </a:moveTo>
                <a:lnTo>
                  <a:pt x="306324" y="134111"/>
                </a:lnTo>
                <a:lnTo>
                  <a:pt x="0" y="134111"/>
                </a:lnTo>
                <a:lnTo>
                  <a:pt x="0" y="44195"/>
                </a:lnTo>
                <a:lnTo>
                  <a:pt x="306324" y="44195"/>
                </a:lnTo>
                <a:lnTo>
                  <a:pt x="306324" y="0"/>
                </a:lnTo>
                <a:lnTo>
                  <a:pt x="394716" y="88391"/>
                </a:lnTo>
                <a:lnTo>
                  <a:pt x="306324" y="178308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64835" y="3208019"/>
            <a:ext cx="396240" cy="180340"/>
          </a:xfrm>
          <a:custGeom>
            <a:avLst/>
            <a:gdLst/>
            <a:ahLst/>
            <a:cxnLst/>
            <a:rect l="l" t="t" r="r" b="b"/>
            <a:pathLst>
              <a:path w="396239" h="180339">
                <a:moveTo>
                  <a:pt x="306324" y="179832"/>
                </a:moveTo>
                <a:lnTo>
                  <a:pt x="306324" y="134112"/>
                </a:lnTo>
                <a:lnTo>
                  <a:pt x="0" y="134112"/>
                </a:lnTo>
                <a:lnTo>
                  <a:pt x="0" y="45720"/>
                </a:lnTo>
                <a:lnTo>
                  <a:pt x="306324" y="45720"/>
                </a:lnTo>
                <a:lnTo>
                  <a:pt x="306324" y="0"/>
                </a:lnTo>
                <a:lnTo>
                  <a:pt x="396240" y="89916"/>
                </a:lnTo>
                <a:lnTo>
                  <a:pt x="306324" y="179832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229904" y="2959131"/>
            <a:ext cx="36322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40" b="1">
                <a:latin typeface="Trebuchet MS"/>
                <a:cs typeface="Trebuchet MS"/>
              </a:rPr>
              <a:t>2</a:t>
            </a:r>
            <a:r>
              <a:rPr dirty="0" sz="900" spc="-55" b="1">
                <a:latin typeface="Trebuchet MS"/>
                <a:cs typeface="Trebuchet MS"/>
              </a:rPr>
              <a:t>,</a:t>
            </a:r>
            <a:r>
              <a:rPr dirty="0" sz="900" spc="-35" b="1">
                <a:latin typeface="Trebuchet MS"/>
                <a:cs typeface="Trebuchet MS"/>
              </a:rPr>
              <a:t>0</a:t>
            </a:r>
            <a:r>
              <a:rPr dirty="0" sz="900" spc="-85" b="1">
                <a:latin typeface="Trebuchet MS"/>
                <a:cs typeface="Trebuchet MS"/>
              </a:rPr>
              <a:t> </a:t>
            </a:r>
            <a:r>
              <a:rPr dirty="0" sz="900" spc="165" b="1">
                <a:latin typeface="Trebuchet MS"/>
                <a:cs typeface="Trebuchet MS"/>
              </a:rPr>
              <a:t>%</a:t>
            </a:r>
            <a:r>
              <a:rPr dirty="0" sz="900" spc="30" b="1">
                <a:latin typeface="Trebuchet MS"/>
                <a:cs typeface="Trebuchet MS"/>
              </a:rPr>
              <a:t>*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810755" y="3192780"/>
            <a:ext cx="396240" cy="180340"/>
          </a:xfrm>
          <a:custGeom>
            <a:avLst/>
            <a:gdLst/>
            <a:ahLst/>
            <a:cxnLst/>
            <a:rect l="l" t="t" r="r" b="b"/>
            <a:pathLst>
              <a:path w="396240" h="180339">
                <a:moveTo>
                  <a:pt x="306324" y="179831"/>
                </a:moveTo>
                <a:lnTo>
                  <a:pt x="306324" y="134111"/>
                </a:lnTo>
                <a:lnTo>
                  <a:pt x="0" y="134111"/>
                </a:lnTo>
                <a:lnTo>
                  <a:pt x="0" y="45719"/>
                </a:lnTo>
                <a:lnTo>
                  <a:pt x="306324" y="45719"/>
                </a:lnTo>
                <a:lnTo>
                  <a:pt x="306324" y="0"/>
                </a:lnTo>
                <a:lnTo>
                  <a:pt x="396240" y="89916"/>
                </a:lnTo>
                <a:lnTo>
                  <a:pt x="306324" y="179831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822468" y="2963714"/>
            <a:ext cx="36322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40" b="1">
                <a:latin typeface="Trebuchet MS"/>
                <a:cs typeface="Trebuchet MS"/>
              </a:rPr>
              <a:t>4</a:t>
            </a:r>
            <a:r>
              <a:rPr dirty="0" sz="900" spc="-55" b="1">
                <a:latin typeface="Trebuchet MS"/>
                <a:cs typeface="Trebuchet MS"/>
              </a:rPr>
              <a:t>,</a:t>
            </a:r>
            <a:r>
              <a:rPr dirty="0" sz="900" spc="-35" b="1">
                <a:latin typeface="Trebuchet MS"/>
                <a:cs typeface="Trebuchet MS"/>
              </a:rPr>
              <a:t>4</a:t>
            </a:r>
            <a:r>
              <a:rPr dirty="0" sz="900" spc="-85" b="1">
                <a:latin typeface="Trebuchet MS"/>
                <a:cs typeface="Trebuchet MS"/>
              </a:rPr>
              <a:t> </a:t>
            </a:r>
            <a:r>
              <a:rPr dirty="0" sz="900" spc="165" b="1">
                <a:latin typeface="Trebuchet MS"/>
                <a:cs typeface="Trebuchet MS"/>
              </a:rPr>
              <a:t>%</a:t>
            </a:r>
            <a:r>
              <a:rPr dirty="0" sz="900" spc="30" b="1">
                <a:latin typeface="Trebuchet MS"/>
                <a:cs typeface="Trebuchet MS"/>
              </a:rPr>
              <a:t>*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7602" y="4304813"/>
            <a:ext cx="589915" cy="4470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900" spc="-40" b="1">
                <a:latin typeface="Trebuchet MS"/>
                <a:cs typeface="Trebuchet MS"/>
              </a:rPr>
              <a:t>20</a:t>
            </a:r>
            <a:endParaRPr sz="900">
              <a:latin typeface="Trebuchet MS"/>
              <a:cs typeface="Trebuchet MS"/>
            </a:endParaRPr>
          </a:p>
          <a:p>
            <a:pPr algn="ctr" marL="12700" marR="5080">
              <a:lnSpc>
                <a:spcPct val="102200"/>
              </a:lnSpc>
            </a:pPr>
            <a:r>
              <a:rPr dirty="0" sz="900" spc="25" b="1">
                <a:latin typeface="Trebuchet MS"/>
                <a:cs typeface="Trebuchet MS"/>
              </a:rPr>
              <a:t>a</a:t>
            </a:r>
            <a:r>
              <a:rPr dirty="0" sz="900" spc="5" b="1">
                <a:latin typeface="Trebuchet MS"/>
                <a:cs typeface="Trebuchet MS"/>
              </a:rPr>
              <a:t>d</a:t>
            </a:r>
            <a:r>
              <a:rPr dirty="0" sz="900" spc="-5" b="1">
                <a:latin typeface="Trebuchet MS"/>
                <a:cs typeface="Trebuchet MS"/>
              </a:rPr>
              <a:t>é</a:t>
            </a:r>
            <a:r>
              <a:rPr dirty="0" sz="900" b="1">
                <a:latin typeface="Trebuchet MS"/>
                <a:cs typeface="Trebuchet MS"/>
              </a:rPr>
              <a:t>n</a:t>
            </a:r>
            <a:r>
              <a:rPr dirty="0" sz="900" spc="15" b="1">
                <a:latin typeface="Trebuchet MS"/>
                <a:cs typeface="Trebuchet MS"/>
              </a:rPr>
              <a:t>o</a:t>
            </a:r>
            <a:r>
              <a:rPr dirty="0" sz="900" spc="45" b="1">
                <a:latin typeface="Trebuchet MS"/>
                <a:cs typeface="Trebuchet MS"/>
              </a:rPr>
              <a:t>m</a:t>
            </a:r>
            <a:r>
              <a:rPr dirty="0" sz="900" spc="-5" b="1">
                <a:latin typeface="Trebuchet MS"/>
                <a:cs typeface="Trebuchet MS"/>
              </a:rPr>
              <a:t>e</a:t>
            </a:r>
            <a:r>
              <a:rPr dirty="0" sz="900" spc="70" b="1">
                <a:latin typeface="Trebuchet MS"/>
                <a:cs typeface="Trebuchet MS"/>
              </a:rPr>
              <a:t>s  </a:t>
            </a:r>
            <a:r>
              <a:rPr dirty="0" sz="900" spc="20" b="1">
                <a:latin typeface="Trebuchet MS"/>
                <a:cs typeface="Trebuchet MS"/>
              </a:rPr>
              <a:t>avancés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64835" y="4386072"/>
            <a:ext cx="396240" cy="178435"/>
          </a:xfrm>
          <a:custGeom>
            <a:avLst/>
            <a:gdLst/>
            <a:ahLst/>
            <a:cxnLst/>
            <a:rect l="l" t="t" r="r" b="b"/>
            <a:pathLst>
              <a:path w="396239" h="178435">
                <a:moveTo>
                  <a:pt x="306324" y="178308"/>
                </a:moveTo>
                <a:lnTo>
                  <a:pt x="306324" y="134111"/>
                </a:lnTo>
                <a:lnTo>
                  <a:pt x="0" y="134111"/>
                </a:lnTo>
                <a:lnTo>
                  <a:pt x="0" y="44195"/>
                </a:lnTo>
                <a:lnTo>
                  <a:pt x="306324" y="44195"/>
                </a:lnTo>
                <a:lnTo>
                  <a:pt x="306324" y="0"/>
                </a:lnTo>
                <a:lnTo>
                  <a:pt x="396240" y="88391"/>
                </a:lnTo>
                <a:lnTo>
                  <a:pt x="306324" y="178308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237765" y="4376473"/>
            <a:ext cx="589915" cy="3067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5"/>
              </a:spcBef>
            </a:pPr>
            <a:r>
              <a:rPr dirty="0" sz="900" spc="-35" b="1">
                <a:latin typeface="Trebuchet MS"/>
                <a:cs typeface="Trebuchet MS"/>
              </a:rPr>
              <a:t>1</a:t>
            </a:r>
            <a:r>
              <a:rPr dirty="0" sz="900" spc="-85" b="1">
                <a:latin typeface="Trebuchet MS"/>
                <a:cs typeface="Trebuchet MS"/>
              </a:rPr>
              <a:t> </a:t>
            </a:r>
            <a:r>
              <a:rPr dirty="0" sz="900" spc="-40" b="1">
                <a:latin typeface="Trebuchet MS"/>
                <a:cs typeface="Trebuchet MS"/>
              </a:rPr>
              <a:t>0</a:t>
            </a:r>
            <a:r>
              <a:rPr dirty="0" sz="900" spc="-30" b="1">
                <a:latin typeface="Trebuchet MS"/>
                <a:cs typeface="Trebuchet MS"/>
              </a:rPr>
              <a:t>0</a:t>
            </a:r>
            <a:r>
              <a:rPr dirty="0" sz="900" spc="-35" b="1">
                <a:latin typeface="Trebuchet MS"/>
                <a:cs typeface="Trebuchet MS"/>
              </a:rPr>
              <a:t>0</a:t>
            </a:r>
            <a:endParaRPr sz="9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900" spc="20" b="1">
                <a:latin typeface="Trebuchet MS"/>
                <a:cs typeface="Trebuchet MS"/>
              </a:rPr>
              <a:t>adénomes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10755" y="4386072"/>
            <a:ext cx="396240" cy="178435"/>
          </a:xfrm>
          <a:custGeom>
            <a:avLst/>
            <a:gdLst/>
            <a:ahLst/>
            <a:cxnLst/>
            <a:rect l="l" t="t" r="r" b="b"/>
            <a:pathLst>
              <a:path w="396240" h="178435">
                <a:moveTo>
                  <a:pt x="306324" y="178308"/>
                </a:moveTo>
                <a:lnTo>
                  <a:pt x="306324" y="134111"/>
                </a:lnTo>
                <a:lnTo>
                  <a:pt x="0" y="134111"/>
                </a:lnTo>
                <a:lnTo>
                  <a:pt x="0" y="44195"/>
                </a:lnTo>
                <a:lnTo>
                  <a:pt x="306324" y="44195"/>
                </a:lnTo>
                <a:lnTo>
                  <a:pt x="306324" y="0"/>
                </a:lnTo>
                <a:lnTo>
                  <a:pt x="396240" y="88391"/>
                </a:lnTo>
                <a:lnTo>
                  <a:pt x="306324" y="178308"/>
                </a:lnTo>
                <a:close/>
              </a:path>
            </a:pathLst>
          </a:custGeom>
          <a:solidFill>
            <a:srgbClr val="F7A8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517473" y="4376473"/>
            <a:ext cx="436880" cy="1663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-35" b="1">
                <a:latin typeface="Trebuchet MS"/>
                <a:cs typeface="Trebuchet MS"/>
              </a:rPr>
              <a:t>&lt;</a:t>
            </a:r>
            <a:r>
              <a:rPr dirty="0" sz="900" spc="-85" b="1">
                <a:latin typeface="Trebuchet MS"/>
                <a:cs typeface="Trebuchet MS"/>
              </a:rPr>
              <a:t> </a:t>
            </a:r>
            <a:r>
              <a:rPr dirty="0" sz="900" spc="-35" b="1">
                <a:latin typeface="Trebuchet MS"/>
                <a:cs typeface="Trebuchet MS"/>
              </a:rPr>
              <a:t>1</a:t>
            </a:r>
            <a:r>
              <a:rPr dirty="0" sz="900" spc="-95" b="1">
                <a:latin typeface="Trebuchet MS"/>
                <a:cs typeface="Trebuchet MS"/>
              </a:rPr>
              <a:t> </a:t>
            </a:r>
            <a:r>
              <a:rPr dirty="0" sz="900" spc="90" b="1">
                <a:latin typeface="Trebuchet MS"/>
                <a:cs typeface="Trebuchet MS"/>
              </a:rPr>
              <a:t>CC</a:t>
            </a:r>
            <a:r>
              <a:rPr dirty="0" sz="900" spc="35" b="1">
                <a:latin typeface="Trebuchet MS"/>
                <a:cs typeface="Trebuchet MS"/>
              </a:rPr>
              <a:t>R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46343" y="6369835"/>
            <a:ext cx="4932680" cy="2120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 i="1">
                <a:solidFill>
                  <a:srgbClr val="831C5D"/>
                </a:solidFill>
                <a:latin typeface="Georgia"/>
                <a:cs typeface="Georgia"/>
              </a:rPr>
              <a:t>Programme</a:t>
            </a:r>
            <a:r>
              <a:rPr dirty="0" sz="1200" spc="25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80" i="1">
                <a:solidFill>
                  <a:srgbClr val="831C5D"/>
                </a:solidFill>
                <a:latin typeface="Georgia"/>
                <a:cs typeface="Georgia"/>
              </a:rPr>
              <a:t>national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de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55" i="1">
                <a:solidFill>
                  <a:srgbClr val="831C5D"/>
                </a:solidFill>
                <a:latin typeface="Georgia"/>
                <a:cs typeface="Georgia"/>
              </a:rPr>
              <a:t>dépistage organisé</a:t>
            </a:r>
            <a:r>
              <a:rPr dirty="0" sz="1200" spc="5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105" i="1">
                <a:solidFill>
                  <a:srgbClr val="831C5D"/>
                </a:solidFill>
                <a:latin typeface="Georgia"/>
                <a:cs typeface="Georgia"/>
              </a:rPr>
              <a:t>du</a:t>
            </a:r>
            <a:r>
              <a:rPr dirty="0" sz="1200" spc="2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0" i="1">
                <a:solidFill>
                  <a:srgbClr val="831C5D"/>
                </a:solidFill>
                <a:latin typeface="Georgia"/>
                <a:cs typeface="Georgia"/>
              </a:rPr>
              <a:t>cancer</a:t>
            </a:r>
            <a:r>
              <a:rPr dirty="0" sz="1200" spc="30" i="1">
                <a:solidFill>
                  <a:srgbClr val="831C5D"/>
                </a:solidFill>
                <a:latin typeface="Georgia"/>
                <a:cs typeface="Georgia"/>
              </a:rPr>
              <a:t> </a:t>
            </a:r>
            <a:r>
              <a:rPr dirty="0" sz="1200" spc="65" i="1">
                <a:solidFill>
                  <a:srgbClr val="831C5D"/>
                </a:solidFill>
                <a:latin typeface="Georgia"/>
                <a:cs typeface="Georgia"/>
              </a:rPr>
              <a:t>colorectal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23140" y="5049963"/>
            <a:ext cx="3975735" cy="6667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434340">
              <a:lnSpc>
                <a:spcPct val="101400"/>
              </a:lnSpc>
              <a:spcBef>
                <a:spcPts val="85"/>
              </a:spcBef>
            </a:pPr>
            <a:r>
              <a:rPr dirty="0" sz="700" spc="15" b="1">
                <a:latin typeface="Tahoma"/>
                <a:cs typeface="Tahoma"/>
              </a:rPr>
              <a:t>Source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-55" b="1">
                <a:latin typeface="Tahoma"/>
                <a:cs typeface="Tahoma"/>
              </a:rPr>
              <a:t>:</a:t>
            </a:r>
            <a:r>
              <a:rPr dirty="0" sz="700" spc="-50" b="1">
                <a:latin typeface="Tahoma"/>
                <a:cs typeface="Tahoma"/>
              </a:rPr>
              <a:t> </a:t>
            </a:r>
            <a:r>
              <a:rPr dirty="0" sz="700" spc="50" b="1">
                <a:latin typeface="Tahoma"/>
                <a:cs typeface="Tahoma"/>
              </a:rPr>
              <a:t>Li</a:t>
            </a:r>
            <a:r>
              <a:rPr dirty="0" sz="700" spc="-35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et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b="1">
                <a:latin typeface="Tahoma"/>
                <a:cs typeface="Tahoma"/>
              </a:rPr>
              <a:t>al.,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A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systematic</a:t>
            </a:r>
            <a:r>
              <a:rPr dirty="0" sz="700" spc="-20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review</a:t>
            </a:r>
            <a:r>
              <a:rPr dirty="0" sz="700" spc="-10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of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worldwide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natural</a:t>
            </a:r>
            <a:r>
              <a:rPr dirty="0" sz="700" spc="-10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history</a:t>
            </a:r>
            <a:r>
              <a:rPr dirty="0" sz="700" spc="-45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models</a:t>
            </a:r>
            <a:r>
              <a:rPr dirty="0" sz="700" spc="-20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of </a:t>
            </a:r>
            <a:r>
              <a:rPr dirty="0" sz="700" spc="10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colorectal</a:t>
            </a:r>
            <a:r>
              <a:rPr dirty="0" sz="700" spc="-55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cancer:</a:t>
            </a:r>
            <a:endParaRPr sz="700">
              <a:latin typeface="Tahoma"/>
              <a:cs typeface="Tahoma"/>
            </a:endParaRPr>
          </a:p>
          <a:p>
            <a:pPr marL="12700" marR="433705">
              <a:lnSpc>
                <a:spcPts val="850"/>
              </a:lnSpc>
              <a:spcBef>
                <a:spcPts val="5"/>
              </a:spcBef>
            </a:pPr>
            <a:r>
              <a:rPr dirty="0" sz="700" spc="10" b="1">
                <a:latin typeface="Tahoma"/>
                <a:cs typeface="Tahoma"/>
              </a:rPr>
              <a:t>classification, </a:t>
            </a:r>
            <a:r>
              <a:rPr dirty="0" sz="700" spc="20" b="1">
                <a:latin typeface="Tahoma"/>
                <a:cs typeface="Tahoma"/>
              </a:rPr>
              <a:t>transition rate </a:t>
            </a:r>
            <a:r>
              <a:rPr dirty="0" sz="700" spc="10" b="1">
                <a:latin typeface="Tahoma"/>
                <a:cs typeface="Tahoma"/>
              </a:rPr>
              <a:t>and a </a:t>
            </a:r>
            <a:r>
              <a:rPr dirty="0" sz="700" spc="20" b="1">
                <a:latin typeface="Tahoma"/>
                <a:cs typeface="Tahoma"/>
              </a:rPr>
              <a:t>recommendation </a:t>
            </a:r>
            <a:r>
              <a:rPr dirty="0" sz="700" spc="25" b="1">
                <a:latin typeface="Tahoma"/>
                <a:cs typeface="Tahoma"/>
              </a:rPr>
              <a:t>for </a:t>
            </a:r>
            <a:r>
              <a:rPr dirty="0" sz="700" b="1">
                <a:latin typeface="Tahoma"/>
                <a:cs typeface="Tahoma"/>
              </a:rPr>
              <a:t>developing </a:t>
            </a:r>
            <a:r>
              <a:rPr dirty="0" sz="700" spc="10" b="1">
                <a:latin typeface="Tahoma"/>
                <a:cs typeface="Tahoma"/>
              </a:rPr>
              <a:t>Chinese </a:t>
            </a:r>
            <a:r>
              <a:rPr dirty="0" sz="700" spc="-195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population-specific</a:t>
            </a:r>
            <a:r>
              <a:rPr dirty="0" sz="700" spc="-30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model,</a:t>
            </a:r>
            <a:r>
              <a:rPr dirty="0" sz="700" spc="-30" b="1">
                <a:latin typeface="Tahoma"/>
                <a:cs typeface="Tahoma"/>
              </a:rPr>
              <a:t> </a:t>
            </a:r>
            <a:r>
              <a:rPr dirty="0" sz="700" spc="-40" b="1">
                <a:latin typeface="Tahoma"/>
                <a:cs typeface="Tahoma"/>
              </a:rPr>
              <a:t>2017</a:t>
            </a:r>
            <a:endParaRPr sz="700">
              <a:latin typeface="Tahoma"/>
              <a:cs typeface="Tahoma"/>
            </a:endParaRPr>
          </a:p>
          <a:p>
            <a:pPr marL="12700" marR="5080">
              <a:lnSpc>
                <a:spcPts val="840"/>
              </a:lnSpc>
            </a:pPr>
            <a:r>
              <a:rPr dirty="0" sz="700" spc="15" b="1">
                <a:latin typeface="Tahoma"/>
                <a:cs typeface="Tahoma"/>
              </a:rPr>
              <a:t>Source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-55" b="1">
                <a:latin typeface="Tahoma"/>
                <a:cs typeface="Tahoma"/>
              </a:rPr>
              <a:t>:</a:t>
            </a:r>
            <a:r>
              <a:rPr dirty="0" sz="700" spc="-50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Estimations</a:t>
            </a:r>
            <a:r>
              <a:rPr dirty="0" sz="700" spc="-35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nationales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b="1">
                <a:latin typeface="Tahoma"/>
                <a:cs typeface="Tahoma"/>
              </a:rPr>
              <a:t>de</a:t>
            </a:r>
            <a:r>
              <a:rPr dirty="0" sz="700" spc="-20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l'incidence</a:t>
            </a:r>
            <a:r>
              <a:rPr dirty="0" sz="700" spc="-5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et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b="1">
                <a:latin typeface="Tahoma"/>
                <a:cs typeface="Tahoma"/>
              </a:rPr>
              <a:t>de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la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mortalité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par</a:t>
            </a:r>
            <a:r>
              <a:rPr dirty="0" sz="700" spc="-20" b="1">
                <a:latin typeface="Tahoma"/>
                <a:cs typeface="Tahoma"/>
              </a:rPr>
              <a:t> </a:t>
            </a:r>
            <a:r>
              <a:rPr dirty="0" sz="700" spc="25" b="1">
                <a:latin typeface="Tahoma"/>
                <a:cs typeface="Tahoma"/>
              </a:rPr>
              <a:t>cancer</a:t>
            </a:r>
            <a:r>
              <a:rPr dirty="0" sz="700" spc="-30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en</a:t>
            </a:r>
            <a:r>
              <a:rPr dirty="0" sz="700" spc="-35" b="1">
                <a:latin typeface="Tahoma"/>
                <a:cs typeface="Tahoma"/>
              </a:rPr>
              <a:t> </a:t>
            </a:r>
            <a:r>
              <a:rPr dirty="0" sz="700" spc="30" b="1">
                <a:latin typeface="Tahoma"/>
                <a:cs typeface="Tahoma"/>
              </a:rPr>
              <a:t>France </a:t>
            </a:r>
            <a:r>
              <a:rPr dirty="0" sz="700" spc="35" b="1">
                <a:latin typeface="Tahoma"/>
                <a:cs typeface="Tahoma"/>
              </a:rPr>
              <a:t> </a:t>
            </a:r>
            <a:r>
              <a:rPr dirty="0" sz="700" spc="15" b="1">
                <a:latin typeface="Tahoma"/>
                <a:cs typeface="Tahoma"/>
              </a:rPr>
              <a:t>métropolitaine</a:t>
            </a:r>
            <a:r>
              <a:rPr dirty="0" sz="700" spc="-30" b="1">
                <a:latin typeface="Tahoma"/>
                <a:cs typeface="Tahoma"/>
              </a:rPr>
              <a:t> </a:t>
            </a:r>
            <a:r>
              <a:rPr dirty="0" sz="700" spc="20" b="1">
                <a:latin typeface="Tahoma"/>
                <a:cs typeface="Tahoma"/>
              </a:rPr>
              <a:t>entre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-35" b="1">
                <a:latin typeface="Tahoma"/>
                <a:cs typeface="Tahoma"/>
              </a:rPr>
              <a:t>1990</a:t>
            </a:r>
            <a:r>
              <a:rPr dirty="0" sz="700" spc="-15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et</a:t>
            </a:r>
            <a:r>
              <a:rPr dirty="0" sz="700" spc="-45" b="1">
                <a:latin typeface="Tahoma"/>
                <a:cs typeface="Tahoma"/>
              </a:rPr>
              <a:t> </a:t>
            </a:r>
            <a:r>
              <a:rPr dirty="0" sz="700" spc="-20" b="1">
                <a:latin typeface="Tahoma"/>
                <a:cs typeface="Tahoma"/>
              </a:rPr>
              <a:t>2018,</a:t>
            </a:r>
            <a:r>
              <a:rPr dirty="0" sz="700" spc="-50" b="1">
                <a:latin typeface="Tahoma"/>
                <a:cs typeface="Tahoma"/>
              </a:rPr>
              <a:t> </a:t>
            </a:r>
            <a:r>
              <a:rPr dirty="0" sz="700" spc="35" b="1">
                <a:latin typeface="Tahoma"/>
                <a:cs typeface="Tahoma"/>
              </a:rPr>
              <a:t>Francim</a:t>
            </a:r>
            <a:r>
              <a:rPr dirty="0" sz="700" spc="-25" b="1">
                <a:latin typeface="Tahoma"/>
                <a:cs typeface="Tahoma"/>
              </a:rPr>
              <a:t> </a:t>
            </a:r>
            <a:r>
              <a:rPr dirty="0" sz="700" spc="-95" b="1">
                <a:latin typeface="Tahoma"/>
                <a:cs typeface="Tahoma"/>
              </a:rPr>
              <a:t>/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65" b="1">
                <a:latin typeface="Tahoma"/>
                <a:cs typeface="Tahoma"/>
              </a:rPr>
              <a:t>HCL</a:t>
            </a:r>
            <a:r>
              <a:rPr dirty="0" sz="700" spc="-30" b="1">
                <a:latin typeface="Tahoma"/>
                <a:cs typeface="Tahoma"/>
              </a:rPr>
              <a:t> </a:t>
            </a:r>
            <a:r>
              <a:rPr dirty="0" sz="700" spc="-95" b="1">
                <a:latin typeface="Tahoma"/>
                <a:cs typeface="Tahoma"/>
              </a:rPr>
              <a:t>/</a:t>
            </a:r>
            <a:r>
              <a:rPr dirty="0" sz="700" spc="-35" b="1">
                <a:latin typeface="Tahoma"/>
                <a:cs typeface="Tahoma"/>
              </a:rPr>
              <a:t> </a:t>
            </a:r>
            <a:r>
              <a:rPr dirty="0" sz="700" spc="5" b="1">
                <a:latin typeface="Tahoma"/>
                <a:cs typeface="Tahoma"/>
              </a:rPr>
              <a:t>SpF</a:t>
            </a:r>
            <a:r>
              <a:rPr dirty="0" sz="700" spc="-20" b="1">
                <a:latin typeface="Tahoma"/>
                <a:cs typeface="Tahoma"/>
              </a:rPr>
              <a:t> </a:t>
            </a:r>
            <a:r>
              <a:rPr dirty="0" sz="700" spc="-95" b="1">
                <a:latin typeface="Tahoma"/>
                <a:cs typeface="Tahoma"/>
              </a:rPr>
              <a:t>/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10" b="1">
                <a:latin typeface="Tahoma"/>
                <a:cs typeface="Tahoma"/>
              </a:rPr>
              <a:t>INCa,</a:t>
            </a:r>
            <a:r>
              <a:rPr dirty="0" sz="700" spc="-40" b="1">
                <a:latin typeface="Tahoma"/>
                <a:cs typeface="Tahoma"/>
              </a:rPr>
              <a:t> </a:t>
            </a:r>
            <a:r>
              <a:rPr dirty="0" sz="700" spc="-20" b="1">
                <a:latin typeface="Tahoma"/>
                <a:cs typeface="Tahoma"/>
              </a:rPr>
              <a:t>2019</a:t>
            </a:r>
            <a:endParaRPr sz="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8460" y="2613190"/>
            <a:ext cx="7232650" cy="354012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12700" marR="24765">
              <a:lnSpc>
                <a:spcPts val="2650"/>
              </a:lnSpc>
              <a:spcBef>
                <a:spcPts val="440"/>
              </a:spcBef>
            </a:pPr>
            <a:r>
              <a:rPr dirty="0" sz="2450" spc="55">
                <a:latin typeface="Verdana"/>
                <a:cs typeface="Verdana"/>
              </a:rPr>
              <a:t>C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60">
                <a:latin typeface="Verdana"/>
                <a:cs typeface="Verdana"/>
              </a:rPr>
              <a:t>r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270">
                <a:latin typeface="Verdana"/>
                <a:cs typeface="Verdana"/>
              </a:rPr>
              <a:t> </a:t>
            </a:r>
            <a:r>
              <a:rPr dirty="0" sz="2450" spc="-595">
                <a:latin typeface="Verdana"/>
                <a:cs typeface="Verdana"/>
              </a:rPr>
              <a:t>: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25">
                <a:latin typeface="Verdana"/>
                <a:cs typeface="Verdana"/>
              </a:rPr>
              <a:t>y</a:t>
            </a:r>
            <a:r>
              <a:rPr dirty="0" sz="2450" spc="245">
                <a:latin typeface="Verdana"/>
                <a:cs typeface="Verdana"/>
              </a:rPr>
              <a:t>m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220">
                <a:latin typeface="Verdana"/>
                <a:cs typeface="Verdana"/>
              </a:rPr>
              <a:t>m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120">
                <a:latin typeface="Verdana"/>
                <a:cs typeface="Verdana"/>
              </a:rPr>
              <a:t>q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à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e  </a:t>
            </a:r>
            <a:r>
              <a:rPr dirty="0" sz="2450" spc="5">
                <a:latin typeface="Verdana"/>
                <a:cs typeface="Verdana"/>
              </a:rPr>
              <a:t>tardif</a:t>
            </a:r>
            <a:endParaRPr sz="2450">
              <a:latin typeface="Verdana"/>
              <a:cs typeface="Verdana"/>
            </a:endParaRPr>
          </a:p>
          <a:p>
            <a:pPr marL="12700" marR="5080">
              <a:lnSpc>
                <a:spcPts val="2650"/>
              </a:lnSpc>
              <a:spcBef>
                <a:spcPts val="880"/>
              </a:spcBef>
            </a:pPr>
            <a:r>
              <a:rPr dirty="0" sz="2450" spc="-20" b="1">
                <a:latin typeface="Verdana"/>
                <a:cs typeface="Verdana"/>
              </a:rPr>
              <a:t>O</a:t>
            </a:r>
            <a:r>
              <a:rPr dirty="0" sz="2450" spc="-20" b="1">
                <a:latin typeface="Verdana"/>
                <a:cs typeface="Verdana"/>
              </a:rPr>
              <a:t>b</a:t>
            </a:r>
            <a:r>
              <a:rPr dirty="0" sz="2450" spc="-229" b="1">
                <a:latin typeface="Verdana"/>
                <a:cs typeface="Verdana"/>
              </a:rPr>
              <a:t>j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65" b="1">
                <a:latin typeface="Verdana"/>
                <a:cs typeface="Verdana"/>
              </a:rPr>
              <a:t>t</a:t>
            </a:r>
            <a:r>
              <a:rPr dirty="0" sz="2450" spc="-80" b="1">
                <a:latin typeface="Verdana"/>
                <a:cs typeface="Verdana"/>
              </a:rPr>
              <a:t>i</a:t>
            </a:r>
            <a:r>
              <a:rPr dirty="0" sz="2450" spc="-85" b="1">
                <a:latin typeface="Verdana"/>
                <a:cs typeface="Verdana"/>
              </a:rPr>
              <a:t>f</a:t>
            </a:r>
            <a:r>
              <a:rPr dirty="0" sz="2450" spc="-195" b="1">
                <a:latin typeface="Verdana"/>
                <a:cs typeface="Verdana"/>
              </a:rPr>
              <a:t> </a:t>
            </a:r>
            <a:r>
              <a:rPr dirty="0" sz="2450" spc="-345" b="1">
                <a:latin typeface="Verdana"/>
                <a:cs typeface="Verdana"/>
              </a:rPr>
              <a:t>:</a:t>
            </a:r>
            <a:r>
              <a:rPr dirty="0" sz="2450" spc="-130" b="1">
                <a:latin typeface="Verdana"/>
                <a:cs typeface="Verdana"/>
              </a:rPr>
              <a:t> </a:t>
            </a:r>
            <a:r>
              <a:rPr dirty="0" sz="2450" spc="-20" b="1">
                <a:latin typeface="Verdana"/>
                <a:cs typeface="Verdana"/>
              </a:rPr>
              <a:t>d</a:t>
            </a:r>
            <a:r>
              <a:rPr dirty="0" sz="2450" spc="-80" b="1">
                <a:latin typeface="Verdana"/>
                <a:cs typeface="Verdana"/>
              </a:rPr>
              <a:t>é</a:t>
            </a:r>
            <a:r>
              <a:rPr dirty="0" sz="2450" spc="-20" b="1">
                <a:latin typeface="Verdana"/>
                <a:cs typeface="Verdana"/>
              </a:rPr>
              <a:t>p</a:t>
            </a:r>
            <a:r>
              <a:rPr dirty="0" sz="2450" spc="-105" b="1">
                <a:latin typeface="Verdana"/>
                <a:cs typeface="Verdana"/>
              </a:rPr>
              <a:t>i</a:t>
            </a:r>
            <a:r>
              <a:rPr dirty="0" sz="2450" spc="-155" b="1">
                <a:latin typeface="Verdana"/>
                <a:cs typeface="Verdana"/>
              </a:rPr>
              <a:t>s</a:t>
            </a:r>
            <a:r>
              <a:rPr dirty="0" sz="2450" spc="-40" b="1">
                <a:latin typeface="Verdana"/>
                <a:cs typeface="Verdana"/>
              </a:rPr>
              <a:t>t</a:t>
            </a:r>
            <a:r>
              <a:rPr dirty="0" sz="2450" spc="-80" b="1">
                <a:latin typeface="Verdana"/>
                <a:cs typeface="Verdana"/>
              </a:rPr>
              <a:t>e</a:t>
            </a:r>
            <a:r>
              <a:rPr dirty="0" sz="2450" spc="-160" b="1">
                <a:latin typeface="Verdana"/>
                <a:cs typeface="Verdana"/>
              </a:rPr>
              <a:t>r</a:t>
            </a:r>
            <a:r>
              <a:rPr dirty="0" sz="2450" spc="-180" b="1">
                <a:latin typeface="Verdana"/>
                <a:cs typeface="Verdana"/>
              </a:rPr>
              <a:t> </a:t>
            </a:r>
            <a:r>
              <a:rPr dirty="0" sz="2450" spc="-120" b="1">
                <a:latin typeface="Verdana"/>
                <a:cs typeface="Verdana"/>
              </a:rPr>
              <a:t>à</a:t>
            </a:r>
            <a:r>
              <a:rPr dirty="0" sz="2450" spc="-170" b="1">
                <a:latin typeface="Verdana"/>
                <a:cs typeface="Verdana"/>
              </a:rPr>
              <a:t> </a:t>
            </a:r>
            <a:r>
              <a:rPr dirty="0" sz="2450" spc="-55" b="1">
                <a:latin typeface="Verdana"/>
                <a:cs typeface="Verdana"/>
              </a:rPr>
              <a:t>u</a:t>
            </a:r>
            <a:r>
              <a:rPr dirty="0" sz="2450" spc="-50" b="1">
                <a:latin typeface="Verdana"/>
                <a:cs typeface="Verdana"/>
              </a:rPr>
              <a:t>n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155" b="1">
                <a:latin typeface="Verdana"/>
                <a:cs typeface="Verdana"/>
              </a:rPr>
              <a:t>s</a:t>
            </a:r>
            <a:r>
              <a:rPr dirty="0" sz="2450" spc="-40" b="1">
                <a:latin typeface="Verdana"/>
                <a:cs typeface="Verdana"/>
              </a:rPr>
              <a:t>t</a:t>
            </a:r>
            <a:r>
              <a:rPr dirty="0" sz="2450" spc="-140" b="1">
                <a:latin typeface="Verdana"/>
                <a:cs typeface="Verdana"/>
              </a:rPr>
              <a:t>a</a:t>
            </a:r>
            <a:r>
              <a:rPr dirty="0" sz="2450" spc="-20" b="1">
                <a:latin typeface="Verdana"/>
                <a:cs typeface="Verdana"/>
              </a:rPr>
              <a:t>d</a:t>
            </a:r>
            <a:r>
              <a:rPr dirty="0" sz="2450" spc="-75" b="1">
                <a:latin typeface="Verdana"/>
                <a:cs typeface="Verdana"/>
              </a:rPr>
              <a:t>e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-20" b="1">
                <a:latin typeface="Verdana"/>
                <a:cs typeface="Verdana"/>
              </a:rPr>
              <a:t>p</a:t>
            </a:r>
            <a:r>
              <a:rPr dirty="0" sz="2450" spc="-190" b="1">
                <a:latin typeface="Verdana"/>
                <a:cs typeface="Verdana"/>
              </a:rPr>
              <a:t>r</a:t>
            </a:r>
            <a:r>
              <a:rPr dirty="0" sz="2450" spc="-80" b="1">
                <a:latin typeface="Verdana"/>
                <a:cs typeface="Verdana"/>
              </a:rPr>
              <a:t>é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65" b="1">
                <a:latin typeface="Verdana"/>
                <a:cs typeface="Verdana"/>
              </a:rPr>
              <a:t>o</a:t>
            </a:r>
            <a:r>
              <a:rPr dirty="0" sz="2450" spc="5" b="1">
                <a:latin typeface="Verdana"/>
                <a:cs typeface="Verdana"/>
              </a:rPr>
              <a:t>c</a:t>
            </a:r>
            <a:r>
              <a:rPr dirty="0" sz="2450" spc="-75" b="1">
                <a:latin typeface="Verdana"/>
                <a:cs typeface="Verdana"/>
              </a:rPr>
              <a:t>e</a:t>
            </a:r>
            <a:r>
              <a:rPr dirty="0" sz="2450" spc="-155" b="1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55">
                <a:latin typeface="Verdana"/>
                <a:cs typeface="Verdana"/>
              </a:rPr>
              <a:t>r 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220">
                <a:latin typeface="Verdana"/>
                <a:cs typeface="Verdana"/>
              </a:rPr>
              <a:t>m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60">
                <a:latin typeface="Verdana"/>
                <a:cs typeface="Verdana"/>
              </a:rPr>
              <a:t>r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220">
                <a:latin typeface="Verdana"/>
                <a:cs typeface="Verdana"/>
              </a:rPr>
              <a:t>m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5">
                <a:latin typeface="Verdana"/>
                <a:cs typeface="Verdana"/>
              </a:rPr>
              <a:t>li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25">
                <a:latin typeface="Verdana"/>
                <a:cs typeface="Verdana"/>
              </a:rPr>
              <a:t>é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305">
                <a:latin typeface="Verdana"/>
                <a:cs typeface="Verdana"/>
              </a:rPr>
              <a:t>(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120">
                <a:latin typeface="Verdana"/>
                <a:cs typeface="Verdana"/>
              </a:rPr>
              <a:t>u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-125">
                <a:latin typeface="Verdana"/>
                <a:cs typeface="Verdana"/>
              </a:rPr>
              <a:t>v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à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-170">
                <a:latin typeface="Verdana"/>
                <a:cs typeface="Verdana"/>
              </a:rPr>
              <a:t>5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60">
                <a:latin typeface="Verdana"/>
                <a:cs typeface="Verdana"/>
              </a:rPr>
              <a:t>9</a:t>
            </a:r>
            <a:r>
              <a:rPr dirty="0" sz="2450" spc="70">
                <a:latin typeface="Verdana"/>
                <a:cs typeface="Verdana"/>
              </a:rPr>
              <a:t>0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-600">
                <a:latin typeface="Verdana"/>
                <a:cs typeface="Verdana"/>
              </a:rPr>
              <a:t>%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5">
                <a:latin typeface="Verdana"/>
                <a:cs typeface="Verdana"/>
              </a:rPr>
              <a:t>i 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-290">
                <a:latin typeface="Verdana"/>
                <a:cs typeface="Verdana"/>
              </a:rPr>
              <a:t>I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-290">
                <a:latin typeface="Verdana"/>
                <a:cs typeface="Verdana"/>
              </a:rPr>
              <a:t>/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-675">
                <a:latin typeface="Verdana"/>
                <a:cs typeface="Verdana"/>
              </a:rPr>
              <a:t>1</a:t>
            </a:r>
            <a:r>
              <a:rPr dirty="0" sz="2450" spc="65">
                <a:latin typeface="Verdana"/>
                <a:cs typeface="Verdana"/>
              </a:rPr>
              <a:t>0</a:t>
            </a:r>
            <a:r>
              <a:rPr dirty="0" sz="2450" spc="-600">
                <a:latin typeface="Verdana"/>
                <a:cs typeface="Verdana"/>
              </a:rPr>
              <a:t>%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295">
                <a:latin typeface="Verdana"/>
                <a:cs typeface="Verdana"/>
              </a:rPr>
              <a:t>I</a:t>
            </a:r>
            <a:r>
              <a:rPr dirty="0" sz="2450" spc="40">
                <a:latin typeface="Verdana"/>
                <a:cs typeface="Verdana"/>
              </a:rPr>
              <a:t>V</a:t>
            </a:r>
            <a:r>
              <a:rPr dirty="0" sz="2450" spc="-305">
                <a:latin typeface="Verdana"/>
                <a:cs typeface="Verdana"/>
              </a:rPr>
              <a:t>)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dirty="0" sz="2450" spc="145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165">
                <a:latin typeface="Verdana"/>
                <a:cs typeface="Verdana"/>
              </a:rPr>
              <a:t>g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140">
                <a:latin typeface="Verdana"/>
                <a:cs typeface="Verdana"/>
              </a:rPr>
              <a:t>x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245">
                <a:latin typeface="Verdana"/>
                <a:cs typeface="Verdana"/>
              </a:rPr>
              <a:t>m</a:t>
            </a:r>
            <a:r>
              <a:rPr dirty="0" sz="2450" spc="120">
                <a:latin typeface="Verdana"/>
                <a:cs typeface="Verdana"/>
              </a:rPr>
              <a:t>p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595">
                <a:latin typeface="Verdana"/>
                <a:cs typeface="Verdana"/>
              </a:rPr>
              <a:t>:</a:t>
            </a:r>
            <a:endParaRPr sz="2450">
              <a:latin typeface="Verdana"/>
              <a:cs typeface="Verdana"/>
            </a:endParaRPr>
          </a:p>
          <a:p>
            <a:pPr marL="12700" marR="404495">
              <a:lnSpc>
                <a:spcPts val="2650"/>
              </a:lnSpc>
              <a:spcBef>
                <a:spcPts val="915"/>
              </a:spcBef>
            </a:pPr>
            <a:r>
              <a:rPr dirty="0" sz="2450" spc="150">
                <a:latin typeface="Verdana"/>
                <a:cs typeface="Verdana"/>
              </a:rPr>
              <a:t>U</a:t>
            </a:r>
            <a:r>
              <a:rPr dirty="0" sz="2450" spc="114">
                <a:latin typeface="Verdana"/>
                <a:cs typeface="Verdana"/>
              </a:rPr>
              <a:t>n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15">
                <a:latin typeface="Verdana"/>
                <a:cs typeface="Verdana"/>
              </a:rPr>
              <a:t>é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15">
                <a:latin typeface="Verdana"/>
                <a:cs typeface="Verdana"/>
              </a:rPr>
              <a:t>è</a:t>
            </a:r>
            <a:r>
              <a:rPr dirty="0" sz="2450" spc="-105">
                <a:latin typeface="Verdana"/>
                <a:cs typeface="Verdana"/>
              </a:rPr>
              <a:t>v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220">
                <a:latin typeface="Verdana"/>
                <a:cs typeface="Verdana"/>
              </a:rPr>
              <a:t>m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40">
                <a:latin typeface="Verdana"/>
                <a:cs typeface="Verdana"/>
              </a:rPr>
              <a:t> </a:t>
            </a:r>
            <a:r>
              <a:rPr dirty="0" sz="2450" spc="120">
                <a:latin typeface="Verdana"/>
                <a:cs typeface="Verdana"/>
              </a:rPr>
              <a:t>d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-100">
                <a:latin typeface="Verdana"/>
                <a:cs typeface="Verdana"/>
              </a:rPr>
              <a:t>s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15">
                <a:latin typeface="Verdana"/>
                <a:cs typeface="Verdana"/>
              </a:rPr>
              <a:t>ll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420">
                <a:latin typeface="Verdana"/>
                <a:cs typeface="Verdana"/>
              </a:rPr>
              <a:t> 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35">
                <a:latin typeface="Verdana"/>
                <a:cs typeface="Verdana"/>
              </a:rPr>
              <a:t>o</a:t>
            </a:r>
            <a:r>
              <a:rPr dirty="0" sz="2450" spc="120">
                <a:latin typeface="Verdana"/>
                <a:cs typeface="Verdana"/>
              </a:rPr>
              <a:t>u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d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-140">
                <a:latin typeface="Verdana"/>
                <a:cs typeface="Verdana"/>
              </a:rPr>
              <a:t>x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>
                <a:latin typeface="Verdana"/>
                <a:cs typeface="Verdana"/>
              </a:rPr>
              <a:t>a</a:t>
            </a:r>
            <a:r>
              <a:rPr dirty="0" sz="2450" spc="95">
                <a:latin typeface="Verdana"/>
                <a:cs typeface="Verdana"/>
              </a:rPr>
              <a:t>n</a:t>
            </a:r>
            <a:r>
              <a:rPr dirty="0" sz="2450" spc="-60">
                <a:latin typeface="Verdana"/>
                <a:cs typeface="Verdana"/>
              </a:rPr>
              <a:t>s  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95">
                <a:latin typeface="Verdana"/>
                <a:cs typeface="Verdana"/>
              </a:rPr>
              <a:t>n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-165">
                <a:latin typeface="Verdana"/>
                <a:cs typeface="Verdana"/>
              </a:rPr>
              <a:t>5</a:t>
            </a:r>
            <a:r>
              <a:rPr dirty="0" sz="2450" spc="70">
                <a:latin typeface="Verdana"/>
                <a:cs typeface="Verdana"/>
              </a:rPr>
              <a:t>0</a:t>
            </a:r>
            <a:r>
              <a:rPr dirty="0" sz="2450" spc="-229">
                <a:latin typeface="Verdana"/>
                <a:cs typeface="Verdana"/>
              </a:rPr>
              <a:t> 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-110">
                <a:latin typeface="Verdana"/>
                <a:cs typeface="Verdana"/>
              </a:rPr>
              <a:t>7</a:t>
            </a:r>
            <a:r>
              <a:rPr dirty="0" sz="2450" spc="65">
                <a:latin typeface="Verdana"/>
                <a:cs typeface="Verdana"/>
              </a:rPr>
              <a:t>4</a:t>
            </a:r>
            <a:r>
              <a:rPr dirty="0" sz="2450" spc="-225">
                <a:latin typeface="Verdana"/>
                <a:cs typeface="Verdana"/>
              </a:rPr>
              <a:t> 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95">
                <a:latin typeface="Verdana"/>
                <a:cs typeface="Verdana"/>
              </a:rPr>
              <a:t>n</a:t>
            </a:r>
            <a:r>
              <a:rPr dirty="0" sz="2450" spc="-75">
                <a:latin typeface="Verdana"/>
                <a:cs typeface="Verdana"/>
              </a:rPr>
              <a:t>s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2450" spc="-155">
                <a:latin typeface="Verdana"/>
                <a:cs typeface="Verdana"/>
              </a:rPr>
              <a:t>S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220">
                <a:latin typeface="Verdana"/>
                <a:cs typeface="Verdana"/>
              </a:rPr>
              <a:t> </a:t>
            </a:r>
            <a:r>
              <a:rPr dirty="0" sz="2450" spc="-15">
                <a:latin typeface="Verdana"/>
                <a:cs typeface="Verdana"/>
              </a:rPr>
              <a:t>l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15">
                <a:latin typeface="Verdana"/>
                <a:cs typeface="Verdana"/>
              </a:rPr>
              <a:t>t</a:t>
            </a:r>
            <a:r>
              <a:rPr dirty="0" sz="2450" spc="3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40">
                <a:latin typeface="Verdana"/>
                <a:cs typeface="Verdana"/>
              </a:rPr>
              <a:t> </a:t>
            </a:r>
            <a:r>
              <a:rPr dirty="0" sz="2450" spc="15">
                <a:latin typeface="Verdana"/>
                <a:cs typeface="Verdana"/>
              </a:rPr>
              <a:t>e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30">
                <a:latin typeface="Verdana"/>
                <a:cs typeface="Verdana"/>
              </a:rPr>
              <a:t>t</a:t>
            </a:r>
            <a:r>
              <a:rPr dirty="0" sz="2450" spc="-215">
                <a:latin typeface="Verdana"/>
                <a:cs typeface="Verdana"/>
              </a:rPr>
              <a:t> 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-40">
                <a:latin typeface="Verdana"/>
                <a:cs typeface="Verdana"/>
              </a:rPr>
              <a:t>i</a:t>
            </a:r>
            <a:r>
              <a:rPr dirty="0" sz="2450" spc="35">
                <a:latin typeface="Verdana"/>
                <a:cs typeface="Verdana"/>
              </a:rPr>
              <a:t>t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30">
                <a:latin typeface="Verdana"/>
                <a:cs typeface="Verdana"/>
              </a:rPr>
              <a:t>f</a:t>
            </a:r>
            <a:r>
              <a:rPr dirty="0" sz="2450" spc="-245">
                <a:latin typeface="Verdana"/>
                <a:cs typeface="Verdana"/>
              </a:rPr>
              <a:t> </a:t>
            </a:r>
            <a:r>
              <a:rPr dirty="0" sz="2450" spc="-30">
                <a:latin typeface="Verdana"/>
                <a:cs typeface="Verdana"/>
              </a:rPr>
              <a:t>f</a:t>
            </a:r>
            <a:r>
              <a:rPr dirty="0" sz="2450" spc="-20">
                <a:latin typeface="Verdana"/>
                <a:cs typeface="Verdana"/>
              </a:rPr>
              <a:t>a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-65">
                <a:latin typeface="Verdana"/>
                <a:cs typeface="Verdana"/>
              </a:rPr>
              <a:t>r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35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u</a:t>
            </a:r>
            <a:r>
              <a:rPr dirty="0" sz="2450" spc="120">
                <a:latin typeface="Verdana"/>
                <a:cs typeface="Verdana"/>
              </a:rPr>
              <a:t>n</a:t>
            </a:r>
            <a:r>
              <a:rPr dirty="0" sz="2450" spc="25">
                <a:latin typeface="Verdana"/>
                <a:cs typeface="Verdana"/>
              </a:rPr>
              <a:t>e</a:t>
            </a:r>
            <a:r>
              <a:rPr dirty="0" sz="2450" spc="-210">
                <a:latin typeface="Verdana"/>
                <a:cs typeface="Verdana"/>
              </a:rPr>
              <a:t> 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40">
                <a:latin typeface="Verdana"/>
                <a:cs typeface="Verdana"/>
              </a:rPr>
              <a:t>l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-75">
                <a:latin typeface="Verdana"/>
                <a:cs typeface="Verdana"/>
              </a:rPr>
              <a:t>s</a:t>
            </a:r>
            <a:r>
              <a:rPr dirty="0" sz="2450" spc="95">
                <a:latin typeface="Verdana"/>
                <a:cs typeface="Verdana"/>
              </a:rPr>
              <a:t>c</a:t>
            </a:r>
            <a:r>
              <a:rPr dirty="0" sz="2450" spc="60">
                <a:latin typeface="Verdana"/>
                <a:cs typeface="Verdana"/>
              </a:rPr>
              <a:t>o</a:t>
            </a:r>
            <a:r>
              <a:rPr dirty="0" sz="2450" spc="140">
                <a:latin typeface="Verdana"/>
                <a:cs typeface="Verdana"/>
              </a:rPr>
              <a:t>p</a:t>
            </a:r>
            <a:r>
              <a:rPr dirty="0" sz="2450" spc="-15">
                <a:latin typeface="Verdana"/>
                <a:cs typeface="Verdana"/>
              </a:rPr>
              <a:t>i</a:t>
            </a:r>
            <a:r>
              <a:rPr dirty="0" sz="2450" spc="25">
                <a:latin typeface="Verdana"/>
                <a:cs typeface="Verdana"/>
              </a:rPr>
              <a:t>e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56101" y="6511178"/>
            <a:ext cx="394970" cy="1276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650" spc="60">
                <a:solidFill>
                  <a:srgbClr val="0F5495"/>
                </a:solidFill>
                <a:latin typeface="Verdana"/>
                <a:cs typeface="Verdana"/>
              </a:rPr>
              <a:t>P</a:t>
            </a:r>
            <a:r>
              <a:rPr dirty="0" sz="650" spc="-20">
                <a:solidFill>
                  <a:srgbClr val="0F5495"/>
                </a:solidFill>
                <a:latin typeface="Verdana"/>
                <a:cs typeface="Verdana"/>
              </a:rPr>
              <a:t>a</a:t>
            </a:r>
            <a:r>
              <a:rPr dirty="0" sz="650" spc="30">
                <a:solidFill>
                  <a:srgbClr val="0F5495"/>
                </a:solidFill>
                <a:latin typeface="Verdana"/>
                <a:cs typeface="Verdana"/>
              </a:rPr>
              <a:t>g</a:t>
            </a:r>
            <a:r>
              <a:rPr dirty="0" sz="650" spc="10">
                <a:solidFill>
                  <a:srgbClr val="0F5495"/>
                </a:solidFill>
                <a:latin typeface="Verdana"/>
                <a:cs typeface="Verdana"/>
              </a:rPr>
              <a:t>e</a:t>
            </a:r>
            <a:r>
              <a:rPr dirty="0" sz="650" spc="-70">
                <a:solidFill>
                  <a:srgbClr val="0F5495"/>
                </a:solidFill>
                <a:latin typeface="Verdana"/>
                <a:cs typeface="Verdana"/>
              </a:rPr>
              <a:t> </a:t>
            </a:r>
            <a:r>
              <a:rPr dirty="0" sz="650" spc="-95">
                <a:solidFill>
                  <a:srgbClr val="0F5495"/>
                </a:solidFill>
                <a:latin typeface="Verdana"/>
                <a:cs typeface="Verdana"/>
              </a:rPr>
              <a:t>/</a:t>
            </a:r>
            <a:fld id="{81D60167-4931-47E6-BA6A-407CBD079E47}" type="slidenum">
              <a:rPr dirty="0" sz="650" spc="-175">
                <a:solidFill>
                  <a:srgbClr val="0F5495"/>
                </a:solidFill>
                <a:latin typeface="Verdana"/>
                <a:cs typeface="Verdana"/>
              </a:rPr>
              <a:t>10</a:t>
            </a:fld>
            <a:endParaRPr sz="6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54151" y="1738222"/>
            <a:ext cx="7277734" cy="51752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80"/>
              <a:t>Pourquoi</a:t>
            </a:r>
            <a:r>
              <a:rPr dirty="0" spc="-229"/>
              <a:t> </a:t>
            </a:r>
            <a:r>
              <a:rPr dirty="0" spc="-55"/>
              <a:t>un</a:t>
            </a:r>
            <a:r>
              <a:rPr dirty="0" spc="-195"/>
              <a:t> </a:t>
            </a:r>
            <a:r>
              <a:rPr dirty="0" spc="-80"/>
              <a:t>dépistage</a:t>
            </a:r>
            <a:r>
              <a:rPr dirty="0" spc="-225"/>
              <a:t> </a:t>
            </a:r>
            <a:r>
              <a:rPr dirty="0" spc="-114"/>
              <a:t>organisé</a:t>
            </a:r>
            <a:r>
              <a:rPr dirty="0" spc="-195"/>
              <a:t> </a:t>
            </a:r>
            <a:r>
              <a:rPr dirty="0" spc="-75"/>
              <a:t>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dépistage du CCR _ CPTS Voc (1)</dc:title>
  <dcterms:created xsi:type="dcterms:W3CDTF">2024-03-25T15:33:32Z</dcterms:created>
  <dcterms:modified xsi:type="dcterms:W3CDTF">2024-03-25T15:33:32Z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2024-03-22T00:00:00Z</vt:filetime>
  </property>
  <property fmtid="{D5CDD505-2E9C-101B-9397-08002B2CF9AE}" pid="3" name="LastSaved">
    <vt:filetime>2024-03-25T00:00:00Z</vt:filetime>
  </property>
</Properties>
</file>